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1"/>
  </p:sldMasterIdLst>
  <p:notesMasterIdLst>
    <p:notesMasterId r:id="rId24"/>
  </p:notesMasterIdLst>
  <p:handoutMasterIdLst>
    <p:handoutMasterId r:id="rId25"/>
  </p:handoutMasterIdLst>
  <p:sldIdLst>
    <p:sldId id="266" r:id="rId2"/>
    <p:sldId id="269" r:id="rId3"/>
    <p:sldId id="297" r:id="rId4"/>
    <p:sldId id="298" r:id="rId5"/>
    <p:sldId id="270" r:id="rId6"/>
    <p:sldId id="257" r:id="rId7"/>
    <p:sldId id="299" r:id="rId8"/>
    <p:sldId id="260" r:id="rId9"/>
    <p:sldId id="292" r:id="rId10"/>
    <p:sldId id="288" r:id="rId11"/>
    <p:sldId id="290" r:id="rId12"/>
    <p:sldId id="268" r:id="rId13"/>
    <p:sldId id="271" r:id="rId14"/>
    <p:sldId id="286" r:id="rId15"/>
    <p:sldId id="262" r:id="rId16"/>
    <p:sldId id="293" r:id="rId17"/>
    <p:sldId id="294" r:id="rId18"/>
    <p:sldId id="296" r:id="rId19"/>
    <p:sldId id="295" r:id="rId20"/>
    <p:sldId id="289" r:id="rId21"/>
    <p:sldId id="287" r:id="rId22"/>
    <p:sldId id="285" r:id="rId23"/>
  </p:sldIdLst>
  <p:sldSz cx="12188825" cy="6858000"/>
  <p:notesSz cx="7315200" cy="9601200"/>
  <p:custDataLst>
    <p:tags r:id="rId26"/>
  </p:custDataLst>
  <p:defaultTextStyle>
    <a:defPPr>
      <a:defRPr lang="en-US"/>
    </a:defPPr>
    <a:lvl1pPr marL="0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1pPr>
    <a:lvl2pPr marL="342779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2pPr>
    <a:lvl3pPr marL="685559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3pPr>
    <a:lvl4pPr marL="1028337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4pPr>
    <a:lvl5pPr marL="1371116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5pPr>
    <a:lvl6pPr marL="1713895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6pPr>
    <a:lvl7pPr marL="2056675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7pPr>
    <a:lvl8pPr marL="2399453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8pPr>
    <a:lvl9pPr marL="2742232" algn="l" defTabSz="342779" rtl="0" eaLnBrk="1" latinLnBrk="0" hangingPunct="1">
      <a:defRPr sz="134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39" userDrawn="1">
          <p15:clr>
            <a:srgbClr val="A4A3A4"/>
          </p15:clr>
        </p15:guide>
        <p15:guide id="4" orient="horz" pos="2136" userDrawn="1">
          <p15:clr>
            <a:srgbClr val="A4A3A4"/>
          </p15:clr>
        </p15:guide>
        <p15:guide id="5" pos="479" userDrawn="1">
          <p15:clr>
            <a:srgbClr val="A4A3A4"/>
          </p15:clr>
        </p15:guide>
        <p15:guide id="6" orient="horz" pos="888" userDrawn="1">
          <p15:clr>
            <a:srgbClr val="A4A3A4"/>
          </p15:clr>
        </p15:guide>
        <p15:guide id="7" orient="horz" pos="26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5B3E"/>
    <a:srgbClr val="8AC9BF"/>
    <a:srgbClr val="000000"/>
    <a:srgbClr val="1BCA8E"/>
    <a:srgbClr val="3F5E70"/>
    <a:srgbClr val="0083AD"/>
    <a:srgbClr val="0B83A5"/>
    <a:srgbClr val="0D807E"/>
    <a:srgbClr val="14B1E7"/>
    <a:srgbClr val="88D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43" autoAdjust="0"/>
    <p:restoredTop sz="89677" autoAdjust="0"/>
  </p:normalViewPr>
  <p:slideViewPr>
    <p:cSldViewPr snapToGrid="0">
      <p:cViewPr varScale="1">
        <p:scale>
          <a:sx n="59" d="100"/>
          <a:sy n="59" d="100"/>
        </p:scale>
        <p:origin x="200" y="968"/>
      </p:cViewPr>
      <p:guideLst>
        <p:guide pos="3839"/>
        <p:guide orient="horz" pos="2136"/>
        <p:guide pos="479"/>
        <p:guide orient="horz" pos="888"/>
        <p:guide orient="horz" pos="2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2" d="100"/>
          <a:sy n="72" d="100"/>
        </p:scale>
        <p:origin x="4424" y="6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460B25-3ADB-4A09-BC7D-615B5BBCAA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D1824-7964-467D-8BD5-6911ACDA97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CCC95054-F927-4575-A609-8AA082DC8C3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57DA0-8274-4712-A051-017414394F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29E06C-976C-4486-B686-9CF8A03A44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737E0EC7-8BC6-4632-8CF3-AB90BEC17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58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E8D3FDA4-E7AF-4CFB-A639-2CE040BDB64A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58D2804-BAF6-4AF5-A2BE-9CC90EEA6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46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24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48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69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095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117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41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64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188" algn="l" defTabSz="91404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 only for Agenda/Table of Contents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92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2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26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79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05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418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input, data output, CRM, text notifications, hearing reminders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57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input, data output, CRM, text notifications, hearing reminders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50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input, data output, CRM, text notifications, hearing reminders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65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9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SHOW End-slide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07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43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08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15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99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392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5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use cases are easy on Docassemble.  We build a front end that sets up your questions, adds logic, and populates documents for document assembly.</a:t>
            </a:r>
          </a:p>
          <a:p>
            <a:r>
              <a:rPr lang="en-US" dirty="0"/>
              <a:t>But we also provide our users the option of seeing the Docassemble code below the user interface, and so far have been able to learn from looking at how </a:t>
            </a:r>
          </a:p>
          <a:p>
            <a:r>
              <a:rPr lang="en-US" dirty="0"/>
              <a:t>Because of the simplicity of learning Python, basic document assembly is easy after an initial learning curve.  And some lawyers we talked to actually found it fun.  </a:t>
            </a:r>
          </a:p>
          <a:p>
            <a:endParaRPr lang="en-US" dirty="0"/>
          </a:p>
          <a:p>
            <a:r>
              <a:rPr lang="en-US" dirty="0"/>
              <a:t>Send text messages and notifications</a:t>
            </a:r>
          </a:p>
          <a:p>
            <a:endParaRPr lang="en-US" dirty="0"/>
          </a:p>
          <a:p>
            <a:r>
              <a:rPr lang="en-US" dirty="0"/>
              <a:t>Accessibility features to increase the scope of the audience: screen reader, audio interview, visuals, label tags that facilitate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8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8D2804-BAF6-4AF5-A2BE-9CC90EEA63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F6A2D8-6A70-4C34-964F-105A63EA5B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FBEC8C7-FAAC-48C5-B8D7-633E9B505BFE}"/>
              </a:ext>
            </a:extLst>
          </p:cNvPr>
          <p:cNvSpPr/>
          <p:nvPr userDrawn="1"/>
        </p:nvSpPr>
        <p:spPr>
          <a:xfrm>
            <a:off x="181430" y="379662"/>
            <a:ext cx="11627984" cy="6096001"/>
          </a:xfrm>
          <a:prstGeom prst="rect">
            <a:avLst/>
          </a:prstGeom>
          <a:solidFill>
            <a:schemeClr val="bg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011FE5-FF84-42EF-A740-066147A01BAD}"/>
              </a:ext>
            </a:extLst>
          </p:cNvPr>
          <p:cNvSpPr/>
          <p:nvPr userDrawn="1"/>
        </p:nvSpPr>
        <p:spPr>
          <a:xfrm>
            <a:off x="0" y="0"/>
            <a:ext cx="751671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7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B9F63E-A7FE-4974-A67F-1F963DDD8E3F}"/>
              </a:ext>
            </a:extLst>
          </p:cNvPr>
          <p:cNvSpPr/>
          <p:nvPr userDrawn="1"/>
        </p:nvSpPr>
        <p:spPr>
          <a:xfrm>
            <a:off x="-2" y="0"/>
            <a:ext cx="12269547" cy="274743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7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4"/>
          <p:cNvSpPr>
            <a:spLocks noGrp="1"/>
          </p:cNvSpPr>
          <p:nvPr>
            <p:ph sz="quarter" idx="20" hasCustomPrompt="1"/>
          </p:nvPr>
        </p:nvSpPr>
        <p:spPr>
          <a:xfrm>
            <a:off x="766685" y="4995388"/>
            <a:ext cx="10736172" cy="420907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June 20, 2019 | JW Marriott San Francisco Union Square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978C2F8F-3D1A-4D36-8E3E-52AA7C7068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899" y="1845639"/>
            <a:ext cx="10750684" cy="2077492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66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  <a:lvl2pPr>
              <a:defRPr sz="4400">
                <a:solidFill>
                  <a:schemeClr val="tx2"/>
                </a:solidFill>
                <a:latin typeface="+mj-lt"/>
              </a:defRPr>
            </a:lvl2pPr>
            <a:lvl3pPr>
              <a:defRPr sz="4400">
                <a:solidFill>
                  <a:schemeClr val="tx2"/>
                </a:solidFill>
                <a:latin typeface="+mj-lt"/>
              </a:defRPr>
            </a:lvl3pPr>
            <a:lvl4pPr>
              <a:defRPr sz="4400">
                <a:solidFill>
                  <a:schemeClr val="tx2"/>
                </a:solidFill>
                <a:latin typeface="+mj-lt"/>
              </a:defRPr>
            </a:lvl4pPr>
            <a:lvl5pPr>
              <a:defRPr sz="4400">
                <a:solidFill>
                  <a:schemeClr val="tx2"/>
                </a:solidFill>
                <a:latin typeface="+mj-lt"/>
              </a:defRPr>
            </a:lvl5pPr>
          </a:lstStyle>
          <a:p>
            <a:r>
              <a:rPr lang="en-US"/>
              <a:t>West Coast Pharmaceutical </a:t>
            </a:r>
            <a:br>
              <a:rPr lang="en-US"/>
            </a:br>
            <a:r>
              <a:rPr lang="en-US"/>
              <a:t>&amp; Medical Device University</a:t>
            </a:r>
          </a:p>
        </p:txBody>
      </p:sp>
      <p:pic>
        <p:nvPicPr>
          <p:cNvPr id="15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BB6D87D7-D616-47DF-BC90-B229F32EBC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288759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E21038E-F030-4822-9CDB-0E01DC26671A}"/>
              </a:ext>
            </a:extLst>
          </p:cNvPr>
          <p:cNvCxnSpPr/>
          <p:nvPr userDrawn="1"/>
        </p:nvCxnSpPr>
        <p:spPr>
          <a:xfrm>
            <a:off x="762285" y="4141401"/>
            <a:ext cx="65814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C29CB05-F7A0-49AD-800D-2635A935E2C8}"/>
              </a:ext>
            </a:extLst>
          </p:cNvPr>
          <p:cNvSpPr/>
          <p:nvPr userDrawn="1"/>
        </p:nvSpPr>
        <p:spPr>
          <a:xfrm>
            <a:off x="664043" y="1312493"/>
            <a:ext cx="21584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884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5TH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ANNUAL </a:t>
            </a:r>
          </a:p>
        </p:txBody>
      </p:sp>
    </p:spTree>
    <p:extLst>
      <p:ext uri="{BB962C8B-B14F-4D97-AF65-F5344CB8AC3E}">
        <p14:creationId xmlns:p14="http://schemas.microsoft.com/office/powerpoint/2010/main" val="169694616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A93930-9277-4582-B80E-C6E5AEAFFFB5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C7AADE-3E99-496D-A559-58573C6806C3}"/>
              </a:ext>
            </a:extLst>
          </p:cNvPr>
          <p:cNvSpPr/>
          <p:nvPr userDrawn="1"/>
        </p:nvSpPr>
        <p:spPr>
          <a:xfrm>
            <a:off x="-1" y="0"/>
            <a:ext cx="12188826" cy="14191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775" y="304800"/>
            <a:ext cx="10980211" cy="738664"/>
          </a:xfrm>
        </p:spPr>
        <p:txBody>
          <a:bodyPr/>
          <a:lstStyle>
            <a:lvl1pPr algn="l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One Line Slide Title (Georgia 48pt)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5C935BA3-133A-48BB-B22B-A5674B84CE82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358775" y="1828804"/>
            <a:ext cx="7419886" cy="4343392"/>
          </a:xfrm>
          <a:prstGeom prst="rect">
            <a:avLst/>
          </a:prstGeom>
        </p:spPr>
        <p:txBody>
          <a:bodyPr lIns="0" tIns="0"/>
          <a:lstStyle>
            <a:lvl1pPr marL="0" marR="0" indent="0" algn="l" defTabSz="12188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2400"/>
              </a:spcAft>
              <a:buClrTx/>
              <a:buSzTx/>
              <a:buFont typeface="Arial" panose="020B0604020202020204" pitchFamily="34" charset="0"/>
              <a:buNone/>
              <a:defRPr sz="28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marR="0" lvl="0" indent="0" algn="l" defTabSz="12188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/>
              <a:t>Individual points of interest kept to 2 – 3 lines. (Arial 28pt)</a:t>
            </a:r>
          </a:p>
          <a:p>
            <a:pPr marL="0" marR="0" lvl="0" indent="0" algn="l" defTabSz="12188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/>
              <a:t>Keep to 4 – 5 individual points of interest.</a:t>
            </a:r>
          </a:p>
          <a:p>
            <a:pPr marL="0" marR="0" lvl="0" indent="0" algn="l" defTabSz="12188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/>
              <a:t>Bullet points are not needed at the beginning of each sentence.</a:t>
            </a:r>
          </a:p>
          <a:p>
            <a:pPr lvl="0"/>
            <a:r>
              <a:rPr lang="en-US"/>
              <a:t>Make sure text is readable over background image.</a:t>
            </a:r>
          </a:p>
          <a:p>
            <a:pPr lvl="0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4E93C46-FEA2-4F64-898D-06D2FEEECF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642534" y="1814514"/>
            <a:ext cx="3154180" cy="18013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151506D-E138-46EA-B18C-16C4B394DC5B}"/>
              </a:ext>
            </a:extLst>
          </p:cNvPr>
          <p:cNvCxnSpPr/>
          <p:nvPr userDrawn="1"/>
        </p:nvCxnSpPr>
        <p:spPr>
          <a:xfrm flipH="1">
            <a:off x="8408046" y="1814513"/>
            <a:ext cx="0" cy="435768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3B090585-4E8D-4291-A15E-CF7CDBD3D0C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642089" y="3767138"/>
            <a:ext cx="3154176" cy="2405062"/>
          </a:xfrm>
          <a:prstGeom prst="rect">
            <a:avLst/>
          </a:prstGeom>
          <a:solidFill>
            <a:schemeClr val="bg2">
              <a:lumMod val="90000"/>
              <a:alpha val="55000"/>
            </a:schemeClr>
          </a:solidFill>
        </p:spPr>
        <p:txBody>
          <a:bodyPr lIns="274320" tIns="0" bIns="0" anchor="ctr" anchorCtr="0"/>
          <a:lstStyle>
            <a:lvl1pPr marL="0" indent="0">
              <a:spcBef>
                <a:spcPct val="0"/>
              </a:spcBef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Side topic description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231AE5-CA4D-4821-A1AB-C88C9D712DE0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3E353C8A-483F-483A-AD6E-9F51282C86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41023410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pos="3743">
          <p15:clr>
            <a:srgbClr val="547EBF"/>
          </p15:clr>
        </p15:guide>
        <p15:guide id="3" pos="3935">
          <p15:clr>
            <a:srgbClr val="547EBF"/>
          </p15:clr>
        </p15:guide>
        <p15:guide id="4" orient="horz" pos="1152">
          <p15:clr>
            <a:srgbClr val="547EBF"/>
          </p15:clr>
        </p15:guide>
        <p15:guide id="5" orient="horz" pos="888">
          <p15:clr>
            <a:srgbClr val="547EB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9F6252-C282-417D-8B95-8C39459D6740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C07D3-CF63-4D1A-9E68-B44F8E359DEB}"/>
              </a:ext>
            </a:extLst>
          </p:cNvPr>
          <p:cNvSpPr/>
          <p:nvPr userDrawn="1"/>
        </p:nvSpPr>
        <p:spPr>
          <a:xfrm>
            <a:off x="-1" y="1409700"/>
            <a:ext cx="12188826" cy="47624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58775" y="304804"/>
            <a:ext cx="9697005" cy="761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Quote slide</a:t>
            </a:r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>
          <a:xfrm>
            <a:off x="760412" y="1905006"/>
            <a:ext cx="549276" cy="515937"/>
            <a:chOff x="270" y="1015"/>
            <a:chExt cx="346" cy="325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270" y="1015"/>
              <a:ext cx="346" cy="3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79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270" y="1015"/>
              <a:ext cx="346" cy="325"/>
            </a:xfrm>
            <a:custGeom>
              <a:avLst/>
              <a:gdLst/>
              <a:ahLst/>
              <a:cxnLst>
                <a:cxn ang="0">
                  <a:pos x="362" y="614"/>
                </a:cxn>
                <a:cxn ang="0">
                  <a:pos x="238" y="587"/>
                </a:cxn>
                <a:cxn ang="0">
                  <a:pos x="232" y="585"/>
                </a:cxn>
                <a:cxn ang="0">
                  <a:pos x="226" y="587"/>
                </a:cxn>
                <a:cxn ang="0">
                  <a:pos x="115" y="614"/>
                </a:cxn>
                <a:cxn ang="0">
                  <a:pos x="49" y="605"/>
                </a:cxn>
                <a:cxn ang="0">
                  <a:pos x="135" y="522"/>
                </a:cxn>
                <a:cxn ang="0">
                  <a:pos x="134" y="506"/>
                </a:cxn>
                <a:cxn ang="0">
                  <a:pos x="68" y="321"/>
                </a:cxn>
                <a:cxn ang="0">
                  <a:pos x="362" y="28"/>
                </a:cxn>
                <a:cxn ang="0">
                  <a:pos x="655" y="321"/>
                </a:cxn>
                <a:cxn ang="0">
                  <a:pos x="362" y="614"/>
                </a:cxn>
                <a:cxn ang="0">
                  <a:pos x="362" y="0"/>
                </a:cxn>
                <a:cxn ang="0">
                  <a:pos x="41" y="321"/>
                </a:cxn>
                <a:cxn ang="0">
                  <a:pos x="106" y="515"/>
                </a:cxn>
                <a:cxn ang="0">
                  <a:pos x="8" y="594"/>
                </a:cxn>
                <a:cxn ang="0">
                  <a:pos x="0" y="607"/>
                </a:cxn>
                <a:cxn ang="0">
                  <a:pos x="8" y="620"/>
                </a:cxn>
                <a:cxn ang="0">
                  <a:pos x="115" y="642"/>
                </a:cxn>
                <a:cxn ang="0">
                  <a:pos x="232" y="615"/>
                </a:cxn>
                <a:cxn ang="0">
                  <a:pos x="362" y="642"/>
                </a:cxn>
                <a:cxn ang="0">
                  <a:pos x="683" y="321"/>
                </a:cxn>
                <a:cxn ang="0">
                  <a:pos x="362" y="0"/>
                </a:cxn>
              </a:cxnLst>
              <a:rect l="0" t="0" r="r" b="b"/>
              <a:pathLst>
                <a:path w="683" h="642">
                  <a:moveTo>
                    <a:pt x="362" y="614"/>
                  </a:moveTo>
                  <a:cubicBezTo>
                    <a:pt x="318" y="614"/>
                    <a:pt x="277" y="605"/>
                    <a:pt x="238" y="587"/>
                  </a:cubicBezTo>
                  <a:cubicBezTo>
                    <a:pt x="236" y="586"/>
                    <a:pt x="234" y="585"/>
                    <a:pt x="232" y="585"/>
                  </a:cubicBezTo>
                  <a:cubicBezTo>
                    <a:pt x="230" y="585"/>
                    <a:pt x="228" y="586"/>
                    <a:pt x="226" y="587"/>
                  </a:cubicBezTo>
                  <a:cubicBezTo>
                    <a:pt x="191" y="605"/>
                    <a:pt x="154" y="614"/>
                    <a:pt x="115" y="614"/>
                  </a:cubicBezTo>
                  <a:cubicBezTo>
                    <a:pt x="93" y="614"/>
                    <a:pt x="70" y="611"/>
                    <a:pt x="49" y="605"/>
                  </a:cubicBezTo>
                  <a:cubicBezTo>
                    <a:pt x="83" y="584"/>
                    <a:pt x="112" y="556"/>
                    <a:pt x="135" y="522"/>
                  </a:cubicBezTo>
                  <a:cubicBezTo>
                    <a:pt x="138" y="517"/>
                    <a:pt x="138" y="511"/>
                    <a:pt x="134" y="506"/>
                  </a:cubicBezTo>
                  <a:cubicBezTo>
                    <a:pt x="92" y="454"/>
                    <a:pt x="68" y="388"/>
                    <a:pt x="68" y="321"/>
                  </a:cubicBezTo>
                  <a:cubicBezTo>
                    <a:pt x="68" y="159"/>
                    <a:pt x="200" y="28"/>
                    <a:pt x="362" y="28"/>
                  </a:cubicBezTo>
                  <a:cubicBezTo>
                    <a:pt x="523" y="28"/>
                    <a:pt x="655" y="159"/>
                    <a:pt x="655" y="321"/>
                  </a:cubicBezTo>
                  <a:cubicBezTo>
                    <a:pt x="655" y="483"/>
                    <a:pt x="523" y="614"/>
                    <a:pt x="362" y="614"/>
                  </a:cubicBezTo>
                  <a:moveTo>
                    <a:pt x="362" y="0"/>
                  </a:moveTo>
                  <a:cubicBezTo>
                    <a:pt x="185" y="0"/>
                    <a:pt x="41" y="144"/>
                    <a:pt x="41" y="321"/>
                  </a:cubicBezTo>
                  <a:cubicBezTo>
                    <a:pt x="41" y="391"/>
                    <a:pt x="64" y="460"/>
                    <a:pt x="106" y="515"/>
                  </a:cubicBezTo>
                  <a:cubicBezTo>
                    <a:pt x="81" y="550"/>
                    <a:pt x="47" y="577"/>
                    <a:pt x="8" y="594"/>
                  </a:cubicBezTo>
                  <a:cubicBezTo>
                    <a:pt x="3" y="596"/>
                    <a:pt x="0" y="601"/>
                    <a:pt x="0" y="607"/>
                  </a:cubicBezTo>
                  <a:cubicBezTo>
                    <a:pt x="0" y="612"/>
                    <a:pt x="3" y="617"/>
                    <a:pt x="8" y="620"/>
                  </a:cubicBezTo>
                  <a:cubicBezTo>
                    <a:pt x="42" y="634"/>
                    <a:pt x="78" y="642"/>
                    <a:pt x="115" y="642"/>
                  </a:cubicBezTo>
                  <a:cubicBezTo>
                    <a:pt x="156" y="642"/>
                    <a:pt x="196" y="633"/>
                    <a:pt x="232" y="615"/>
                  </a:cubicBezTo>
                  <a:cubicBezTo>
                    <a:pt x="273" y="633"/>
                    <a:pt x="317" y="642"/>
                    <a:pt x="362" y="642"/>
                  </a:cubicBezTo>
                  <a:cubicBezTo>
                    <a:pt x="539" y="642"/>
                    <a:pt x="683" y="498"/>
                    <a:pt x="683" y="321"/>
                  </a:cubicBezTo>
                  <a:cubicBezTo>
                    <a:pt x="683" y="144"/>
                    <a:pt x="539" y="0"/>
                    <a:pt x="362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79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377" y="1121"/>
              <a:ext cx="76" cy="113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21" y="18"/>
                </a:cxn>
                <a:cxn ang="0">
                  <a:pos x="0" y="61"/>
                </a:cxn>
                <a:cxn ang="0">
                  <a:pos x="14" y="99"/>
                </a:cxn>
                <a:cxn ang="0">
                  <a:pos x="47" y="114"/>
                </a:cxn>
                <a:cxn ang="0">
                  <a:pos x="69" y="109"/>
                </a:cxn>
                <a:cxn ang="0">
                  <a:pos x="81" y="106"/>
                </a:cxn>
                <a:cxn ang="0">
                  <a:pos x="87" y="109"/>
                </a:cxn>
                <a:cxn ang="0">
                  <a:pos x="89" y="119"/>
                </a:cxn>
                <a:cxn ang="0">
                  <a:pos x="71" y="158"/>
                </a:cxn>
                <a:cxn ang="0">
                  <a:pos x="9" y="191"/>
                </a:cxn>
                <a:cxn ang="0">
                  <a:pos x="22" y="224"/>
                </a:cxn>
                <a:cxn ang="0">
                  <a:pos x="74" y="207"/>
                </a:cxn>
                <a:cxn ang="0">
                  <a:pos x="115" y="179"/>
                </a:cxn>
                <a:cxn ang="0">
                  <a:pos x="142" y="139"/>
                </a:cxn>
                <a:cxn ang="0">
                  <a:pos x="151" y="90"/>
                </a:cxn>
                <a:cxn ang="0">
                  <a:pos x="130" y="25"/>
                </a:cxn>
                <a:cxn ang="0">
                  <a:pos x="68" y="0"/>
                </a:cxn>
              </a:cxnLst>
              <a:rect l="0" t="0" r="r" b="b"/>
              <a:pathLst>
                <a:path w="151" h="224">
                  <a:moveTo>
                    <a:pt x="68" y="0"/>
                  </a:moveTo>
                  <a:cubicBezTo>
                    <a:pt x="50" y="0"/>
                    <a:pt x="34" y="6"/>
                    <a:pt x="21" y="18"/>
                  </a:cubicBezTo>
                  <a:cubicBezTo>
                    <a:pt x="6" y="30"/>
                    <a:pt x="0" y="44"/>
                    <a:pt x="0" y="61"/>
                  </a:cubicBezTo>
                  <a:cubicBezTo>
                    <a:pt x="0" y="77"/>
                    <a:pt x="5" y="90"/>
                    <a:pt x="14" y="99"/>
                  </a:cubicBezTo>
                  <a:cubicBezTo>
                    <a:pt x="23" y="109"/>
                    <a:pt x="35" y="114"/>
                    <a:pt x="47" y="114"/>
                  </a:cubicBezTo>
                  <a:cubicBezTo>
                    <a:pt x="56" y="114"/>
                    <a:pt x="64" y="112"/>
                    <a:pt x="69" y="109"/>
                  </a:cubicBezTo>
                  <a:cubicBezTo>
                    <a:pt x="73" y="107"/>
                    <a:pt x="77" y="106"/>
                    <a:pt x="81" y="106"/>
                  </a:cubicBezTo>
                  <a:cubicBezTo>
                    <a:pt x="83" y="106"/>
                    <a:pt x="86" y="107"/>
                    <a:pt x="87" y="109"/>
                  </a:cubicBezTo>
                  <a:cubicBezTo>
                    <a:pt x="88" y="110"/>
                    <a:pt x="89" y="114"/>
                    <a:pt x="89" y="119"/>
                  </a:cubicBezTo>
                  <a:cubicBezTo>
                    <a:pt x="89" y="131"/>
                    <a:pt x="83" y="144"/>
                    <a:pt x="71" y="158"/>
                  </a:cubicBezTo>
                  <a:cubicBezTo>
                    <a:pt x="58" y="171"/>
                    <a:pt x="37" y="182"/>
                    <a:pt x="9" y="191"/>
                  </a:cubicBezTo>
                  <a:cubicBezTo>
                    <a:pt x="22" y="224"/>
                    <a:pt x="22" y="224"/>
                    <a:pt x="22" y="224"/>
                  </a:cubicBezTo>
                  <a:cubicBezTo>
                    <a:pt x="41" y="219"/>
                    <a:pt x="58" y="214"/>
                    <a:pt x="74" y="207"/>
                  </a:cubicBezTo>
                  <a:cubicBezTo>
                    <a:pt x="90" y="199"/>
                    <a:pt x="103" y="190"/>
                    <a:pt x="115" y="179"/>
                  </a:cubicBezTo>
                  <a:cubicBezTo>
                    <a:pt x="126" y="168"/>
                    <a:pt x="135" y="154"/>
                    <a:pt x="142" y="139"/>
                  </a:cubicBezTo>
                  <a:cubicBezTo>
                    <a:pt x="148" y="125"/>
                    <a:pt x="151" y="109"/>
                    <a:pt x="151" y="90"/>
                  </a:cubicBezTo>
                  <a:cubicBezTo>
                    <a:pt x="151" y="63"/>
                    <a:pt x="145" y="41"/>
                    <a:pt x="130" y="25"/>
                  </a:cubicBezTo>
                  <a:cubicBezTo>
                    <a:pt x="116" y="9"/>
                    <a:pt x="96" y="0"/>
                    <a:pt x="68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79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466" y="1121"/>
              <a:ext cx="77" cy="113"/>
            </a:xfrm>
            <a:custGeom>
              <a:avLst/>
              <a:gdLst/>
              <a:ahLst/>
              <a:cxnLst>
                <a:cxn ang="0">
                  <a:pos x="68" y="0"/>
                </a:cxn>
                <a:cxn ang="0">
                  <a:pos x="20" y="18"/>
                </a:cxn>
                <a:cxn ang="0">
                  <a:pos x="0" y="61"/>
                </a:cxn>
                <a:cxn ang="0">
                  <a:pos x="15" y="99"/>
                </a:cxn>
                <a:cxn ang="0">
                  <a:pos x="48" y="114"/>
                </a:cxn>
                <a:cxn ang="0">
                  <a:pos x="69" y="109"/>
                </a:cxn>
                <a:cxn ang="0">
                  <a:pos x="80" y="106"/>
                </a:cxn>
                <a:cxn ang="0">
                  <a:pos x="88" y="109"/>
                </a:cxn>
                <a:cxn ang="0">
                  <a:pos x="89" y="119"/>
                </a:cxn>
                <a:cxn ang="0">
                  <a:pos x="70" y="158"/>
                </a:cxn>
                <a:cxn ang="0">
                  <a:pos x="9" y="191"/>
                </a:cxn>
                <a:cxn ang="0">
                  <a:pos x="22" y="224"/>
                </a:cxn>
                <a:cxn ang="0">
                  <a:pos x="74" y="207"/>
                </a:cxn>
                <a:cxn ang="0">
                  <a:pos x="115" y="179"/>
                </a:cxn>
                <a:cxn ang="0">
                  <a:pos x="143" y="139"/>
                </a:cxn>
                <a:cxn ang="0">
                  <a:pos x="152" y="90"/>
                </a:cxn>
                <a:cxn ang="0">
                  <a:pos x="130" y="25"/>
                </a:cxn>
                <a:cxn ang="0">
                  <a:pos x="68" y="0"/>
                </a:cxn>
              </a:cxnLst>
              <a:rect l="0" t="0" r="r" b="b"/>
              <a:pathLst>
                <a:path w="152" h="224">
                  <a:moveTo>
                    <a:pt x="68" y="0"/>
                  </a:moveTo>
                  <a:cubicBezTo>
                    <a:pt x="49" y="0"/>
                    <a:pt x="33" y="6"/>
                    <a:pt x="20" y="18"/>
                  </a:cubicBezTo>
                  <a:cubicBezTo>
                    <a:pt x="6" y="30"/>
                    <a:pt x="0" y="44"/>
                    <a:pt x="0" y="61"/>
                  </a:cubicBezTo>
                  <a:cubicBezTo>
                    <a:pt x="0" y="77"/>
                    <a:pt x="5" y="90"/>
                    <a:pt x="15" y="99"/>
                  </a:cubicBezTo>
                  <a:cubicBezTo>
                    <a:pt x="24" y="109"/>
                    <a:pt x="35" y="114"/>
                    <a:pt x="48" y="114"/>
                  </a:cubicBezTo>
                  <a:cubicBezTo>
                    <a:pt x="57" y="114"/>
                    <a:pt x="65" y="112"/>
                    <a:pt x="69" y="109"/>
                  </a:cubicBezTo>
                  <a:cubicBezTo>
                    <a:pt x="74" y="107"/>
                    <a:pt x="78" y="106"/>
                    <a:pt x="80" y="106"/>
                  </a:cubicBezTo>
                  <a:cubicBezTo>
                    <a:pt x="84" y="106"/>
                    <a:pt x="86" y="107"/>
                    <a:pt x="88" y="109"/>
                  </a:cubicBezTo>
                  <a:cubicBezTo>
                    <a:pt x="89" y="110"/>
                    <a:pt x="89" y="114"/>
                    <a:pt x="89" y="119"/>
                  </a:cubicBezTo>
                  <a:cubicBezTo>
                    <a:pt x="89" y="131"/>
                    <a:pt x="83" y="144"/>
                    <a:pt x="70" y="158"/>
                  </a:cubicBezTo>
                  <a:cubicBezTo>
                    <a:pt x="58" y="171"/>
                    <a:pt x="37" y="182"/>
                    <a:pt x="9" y="191"/>
                  </a:cubicBezTo>
                  <a:cubicBezTo>
                    <a:pt x="22" y="224"/>
                    <a:pt x="22" y="224"/>
                    <a:pt x="22" y="224"/>
                  </a:cubicBezTo>
                  <a:cubicBezTo>
                    <a:pt x="41" y="219"/>
                    <a:pt x="59" y="214"/>
                    <a:pt x="74" y="207"/>
                  </a:cubicBezTo>
                  <a:cubicBezTo>
                    <a:pt x="90" y="199"/>
                    <a:pt x="104" y="190"/>
                    <a:pt x="115" y="179"/>
                  </a:cubicBezTo>
                  <a:cubicBezTo>
                    <a:pt x="127" y="168"/>
                    <a:pt x="136" y="154"/>
                    <a:pt x="143" y="139"/>
                  </a:cubicBezTo>
                  <a:cubicBezTo>
                    <a:pt x="149" y="125"/>
                    <a:pt x="152" y="109"/>
                    <a:pt x="152" y="90"/>
                  </a:cubicBezTo>
                  <a:cubicBezTo>
                    <a:pt x="152" y="63"/>
                    <a:pt x="144" y="41"/>
                    <a:pt x="130" y="25"/>
                  </a:cubicBezTo>
                  <a:cubicBezTo>
                    <a:pt x="116" y="9"/>
                    <a:pt x="95" y="0"/>
                    <a:pt x="68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218793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A279AC-21A0-4EEA-BDEB-7EE5F1DCA601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9FFFB-6226-45BA-8A95-7DBF0BB21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26608" y="2220913"/>
            <a:ext cx="9697005" cy="3951287"/>
          </a:xfrm>
          <a:prstGeom prst="rect">
            <a:avLst/>
          </a:prstGeom>
        </p:spPr>
        <p:txBody>
          <a:bodyPr/>
          <a:lstStyle>
            <a:lvl1pPr marL="282575" indent="-282575">
              <a:spcBef>
                <a:spcPct val="0"/>
              </a:spcBef>
              <a:spcAft>
                <a:spcPts val="1800"/>
              </a:spcAft>
              <a:buNone/>
              <a:defRPr i="1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  <a:lvl2pPr marL="282575" indent="-282575">
              <a:buNone/>
              <a:defRPr i="1">
                <a:solidFill>
                  <a:schemeClr val="accent5">
                    <a:lumMod val="75000"/>
                  </a:schemeClr>
                </a:solidFill>
                <a:latin typeface="+mj-lt"/>
              </a:defRPr>
            </a:lvl2pPr>
            <a:lvl3pPr marL="282575" indent="-282575">
              <a:buNone/>
              <a:defRPr sz="2400" b="1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“	Edit Master text styles.”</a:t>
            </a:r>
          </a:p>
          <a:p>
            <a:pPr lvl="2"/>
            <a:r>
              <a:rPr lang="en-US"/>
              <a:t>	— Second level</a:t>
            </a:r>
          </a:p>
        </p:txBody>
      </p:sp>
      <p:sp>
        <p:nvSpPr>
          <p:cNvPr id="19" name="Footer Placeholder 1">
            <a:extLst>
              <a:ext uri="{FF2B5EF4-FFF2-40B4-BE49-F238E27FC236}">
                <a16:creationId xmlns:a16="http://schemas.microsoft.com/office/drawing/2014/main" id="{5C8B6E29-C450-4E08-A714-092B04EE3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24923505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888">
          <p15:clr>
            <a:srgbClr val="547EB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082C1BD-C97B-4067-9F3A-894977B493C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617A0-75E6-46D8-98F7-7CEBA7246A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241631"/>
            <a:ext cx="11796712" cy="861576"/>
          </a:xfrm>
          <a:noFill/>
          <a:ln w="9525" cap="flat" cmpd="sng" algn="ctr">
            <a:noFill/>
            <a:prstDash val="solid"/>
          </a:ln>
          <a:effectLst/>
        </p:spPr>
        <p:txBody>
          <a:bodyPr lIns="365760" tIns="60862" rIns="121725" bIns="60862" rtlCol="0" anchor="ctr"/>
          <a:lstStyle>
            <a:lvl1pPr algn="l">
              <a:defRPr kumimoji="0" lang="en-US" sz="48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"/>
                <a:ea typeface="+mj-ea"/>
                <a:cs typeface="+mj-cs"/>
              </a:defRPr>
            </a:lvl1pPr>
          </a:lstStyle>
          <a:p>
            <a:pPr marL="0" lvl="0" defTabSz="608625" fontAlgn="auto">
              <a:spcBef>
                <a:spcPct val="0"/>
              </a:spcBef>
              <a:spcAft>
                <a:spcPct val="0"/>
              </a:spcAft>
            </a:pPr>
            <a:r>
              <a:rPr lang="en-US"/>
              <a:t>One Line Slide Title (Georgia 48pt)</a:t>
            </a:r>
          </a:p>
        </p:txBody>
      </p:sp>
      <p:sp>
        <p:nvSpPr>
          <p:cNvPr id="12" name="Slide Number Placeholder 37">
            <a:extLst>
              <a:ext uri="{FF2B5EF4-FFF2-40B4-BE49-F238E27FC236}">
                <a16:creationId xmlns:a16="http://schemas.microsoft.com/office/drawing/2014/main" id="{D16C85D9-B25D-41A5-8972-55973A1F0F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0641" y="6456362"/>
            <a:ext cx="676072" cy="2174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1218844">
              <a:defRPr/>
            </a:pPr>
            <a:fld id="{5C935BA3-133A-48BB-B22B-A5674B84CE82}" type="slidenum">
              <a:rPr lang="en-US" smtClean="0"/>
              <a:pPr defTabSz="1218844">
                <a:defRPr/>
              </a:pPr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869C21A-5581-44B0-A5F0-75D54420710C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899265E2-C379-4E01-8DCE-94DC5DF1C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28881366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185">
          <p15:clr>
            <a:srgbClr val="FBAE40"/>
          </p15:clr>
        </p15:guide>
        <p15:guide id="2" pos="4244">
          <p15:clr>
            <a:srgbClr val="FBAE40"/>
          </p15:clr>
        </p15:guide>
        <p15:guide id="3" orient="horz" pos="88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12188825" cy="6858001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Icon to Add Background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739" y="304800"/>
            <a:ext cx="10992300" cy="738664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One Line Slide Title (Georgia 48pt)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358775" y="1828803"/>
            <a:ext cx="5895721" cy="4343397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lIns="365760" anchor="ctr" anchorCtr="0"/>
          <a:lstStyle>
            <a:lvl1pPr marL="0" indent="0">
              <a:spcBef>
                <a:spcPct val="0"/>
              </a:spcBef>
              <a:spcAft>
                <a:spcPts val="1200"/>
              </a:spcAft>
              <a:buNone/>
              <a:defRPr sz="2800" b="1" baseline="0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  <a:lvl2pPr marL="0" indent="0">
              <a:spcBef>
                <a:spcPct val="0"/>
              </a:spcBef>
              <a:spcAft>
                <a:spcPts val="1200"/>
              </a:spcAft>
              <a:buNone/>
              <a:defRPr sz="2800" b="1">
                <a:solidFill>
                  <a:schemeClr val="tx2"/>
                </a:solidFill>
              </a:defRPr>
            </a:lvl2pPr>
            <a:lvl3pPr marL="515938" indent="-228600">
              <a:spcBef>
                <a:spcPct val="0"/>
              </a:spcBef>
              <a:spcAft>
                <a:spcPts val="1200"/>
              </a:spcAft>
              <a:buClr>
                <a:schemeClr val="accent1"/>
              </a:buClr>
              <a:buSzPct val="85000"/>
              <a:defRPr sz="2400">
                <a:solidFill>
                  <a:schemeClr val="tx2"/>
                </a:solidFill>
              </a:defRPr>
            </a:lvl3pPr>
            <a:lvl4pPr>
              <a:spcBef>
                <a:spcPct val="0"/>
              </a:spcBef>
              <a:spcAft>
                <a:spcPts val="1200"/>
              </a:spcAft>
              <a:defRPr/>
            </a:lvl4pPr>
            <a:lvl5pPr>
              <a:spcBef>
                <a:spcPct val="0"/>
              </a:spcBef>
              <a:spcAft>
                <a:spcPts val="1200"/>
              </a:spcAft>
              <a:defRPr/>
            </a:lvl5pPr>
          </a:lstStyle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3BD22A-8D81-4341-868C-7ED1DB823C8D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F357504D-67A4-42CA-9701-26E55F5024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3239203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1152">
          <p15:clr>
            <a:srgbClr val="547EB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739" y="304800"/>
            <a:ext cx="10992300" cy="738664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One Line Slide Title (Georgia 48pt)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63BD22A-8D81-4341-868C-7ED1DB823C8D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613DADDB-DD23-4F8D-8CED-63F429814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10736778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1152">
          <p15:clr>
            <a:srgbClr val="547EB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53C310B-4806-4360-B39D-9968DBAF806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88825" cy="6172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D85EC-AA1D-4C1C-8014-F8ABF6FF10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0" y="1828801"/>
            <a:ext cx="10651957" cy="1551912"/>
          </a:xfrm>
          <a:prstGeom prst="rect">
            <a:avLst/>
          </a:prstGeom>
          <a:gradFill>
            <a:gsLst>
              <a:gs pos="27000">
                <a:schemeClr val="tx1">
                  <a:alpha val="60000"/>
                </a:schemeClr>
              </a:gs>
              <a:gs pos="100000">
                <a:srgbClr val="024561">
                  <a:alpha val="0"/>
                </a:srgbClr>
              </a:gs>
            </a:gsLst>
            <a:lin ang="0" scaled="1"/>
          </a:gradFill>
        </p:spPr>
        <p:txBody>
          <a:bodyPr lIns="640080" tIns="0" bIns="0" anchor="ctr" anchorCtr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EBA8C8E3-01E3-4ACE-95FA-6545AB8710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21633112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1152">
          <p15:clr>
            <a:srgbClr val="547EB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43F3725-3AFC-4BC5-ABF3-4949A92231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2"/>
            <a:ext cx="12229186" cy="6858000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20">
            <a:extLst>
              <a:ext uri="{FF2B5EF4-FFF2-40B4-BE49-F238E27FC236}">
                <a16:creationId xmlns:a16="http://schemas.microsoft.com/office/drawing/2014/main" id="{FAA2ABDC-96AA-4DC6-B441-1049CC4CBB6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0415" y="5301371"/>
            <a:ext cx="2793659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1" name="Content Placeholder 20">
            <a:extLst>
              <a:ext uri="{FF2B5EF4-FFF2-40B4-BE49-F238E27FC236}">
                <a16:creationId xmlns:a16="http://schemas.microsoft.com/office/drawing/2014/main" id="{920981C3-5478-4E8D-B03C-1E04A039ADAC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645197" y="5301371"/>
            <a:ext cx="2898432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2" name="Content Placeholder 20">
            <a:extLst>
              <a:ext uri="{FF2B5EF4-FFF2-40B4-BE49-F238E27FC236}">
                <a16:creationId xmlns:a16="http://schemas.microsoft.com/office/drawing/2014/main" id="{DB9DC8A4-6AA5-4AD1-95BC-9F7811A5ACA5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634753" y="5301371"/>
            <a:ext cx="2898432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C5F6FE85-4866-47D3-B515-CD9C5C85C7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0413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35394543-DF1E-4A6D-AA0B-6F164B6E582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645196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5BE8F3B2-B6C4-4FD2-871B-253A4B834D6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634752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E62C9DB9-A9FC-4F39-BF21-07817FEB4E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899" y="1456379"/>
            <a:ext cx="11049000" cy="735739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54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  <a:lvl2pPr>
              <a:defRPr sz="4400">
                <a:solidFill>
                  <a:schemeClr val="tx2"/>
                </a:solidFill>
                <a:latin typeface="+mj-lt"/>
              </a:defRPr>
            </a:lvl2pPr>
            <a:lvl3pPr>
              <a:defRPr sz="4400">
                <a:solidFill>
                  <a:schemeClr val="tx2"/>
                </a:solidFill>
                <a:latin typeface="+mj-lt"/>
              </a:defRPr>
            </a:lvl3pPr>
            <a:lvl4pPr>
              <a:defRPr sz="4400">
                <a:solidFill>
                  <a:schemeClr val="tx2"/>
                </a:solidFill>
                <a:latin typeface="+mj-lt"/>
              </a:defRPr>
            </a:lvl4pPr>
            <a:lvl5pPr>
              <a:defRPr sz="4400">
                <a:solidFill>
                  <a:schemeClr val="tx2"/>
                </a:solidFill>
                <a:latin typeface="+mj-lt"/>
              </a:defRPr>
            </a:lvl5pPr>
          </a:lstStyle>
          <a:p>
            <a:r>
              <a:rPr lang="en-US"/>
              <a:t>Presentation Title Slide (54pt)</a:t>
            </a:r>
            <a:endParaRPr lang="en-US" sz="4400">
              <a:solidFill>
                <a:schemeClr val="tx2"/>
              </a:solidFill>
            </a:endParaRPr>
          </a:p>
        </p:txBody>
      </p:sp>
      <p:pic>
        <p:nvPicPr>
          <p:cNvPr id="23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74F2D4DE-268D-42DC-A600-D0D528C898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6980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630668D-AFEA-43CD-8AE9-AF425EC5FD81}"/>
              </a:ext>
            </a:extLst>
          </p:cNvPr>
          <p:cNvCxnSpPr/>
          <p:nvPr userDrawn="1"/>
        </p:nvCxnSpPr>
        <p:spPr>
          <a:xfrm>
            <a:off x="762285" y="2474417"/>
            <a:ext cx="46774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0338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1477">
          <p15:clr>
            <a:srgbClr val="FBAE40"/>
          </p15:clr>
        </p15:guide>
        <p15:guide id="3" orient="horz" pos="1884">
          <p15:clr>
            <a:srgbClr val="FBAE40"/>
          </p15:clr>
        </p15:guide>
        <p15:guide id="4" orient="horz" pos="242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43F3725-3AFC-4BC5-ABF3-4949A92231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2"/>
            <a:ext cx="12229186" cy="6858000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94E13AB-F377-45BD-9848-520F93FE17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0413" y="1534630"/>
            <a:ext cx="8108014" cy="1495794"/>
          </a:xfrm>
        </p:spPr>
        <p:txBody>
          <a:bodyPr/>
          <a:lstStyle>
            <a:lvl1pPr algn="l">
              <a:lnSpc>
                <a:spcPct val="90000"/>
              </a:lnSpc>
              <a:defRPr sz="54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/>
              <a:t>Presentation </a:t>
            </a:r>
            <a:br>
              <a:rPr lang="en-US"/>
            </a:br>
            <a:r>
              <a:rPr lang="en-US"/>
              <a:t>Title Slide (54pt)</a:t>
            </a:r>
          </a:p>
        </p:txBody>
      </p:sp>
      <p:pic>
        <p:nvPicPr>
          <p:cNvPr id="18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7B5EA274-11F5-42CF-9AFE-E860A5BAFB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8906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0F91B37-F000-4FCB-A237-5C29FEA36724}"/>
              </a:ext>
            </a:extLst>
          </p:cNvPr>
          <p:cNvCxnSpPr/>
          <p:nvPr userDrawn="1"/>
        </p:nvCxnSpPr>
        <p:spPr>
          <a:xfrm>
            <a:off x="771959" y="3209484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Content Placeholder 20">
            <a:extLst>
              <a:ext uri="{FF2B5EF4-FFF2-40B4-BE49-F238E27FC236}">
                <a16:creationId xmlns:a16="http://schemas.microsoft.com/office/drawing/2014/main" id="{16CB03D3-FE3D-4E0B-8D33-2BDAF79E564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0415" y="5301371"/>
            <a:ext cx="2793659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039C9776-E775-44BF-9823-A3B391BAC2A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645197" y="5301371"/>
            <a:ext cx="2898432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23" name="Content Placeholder 20">
            <a:extLst>
              <a:ext uri="{FF2B5EF4-FFF2-40B4-BE49-F238E27FC236}">
                <a16:creationId xmlns:a16="http://schemas.microsoft.com/office/drawing/2014/main" id="{B15D51E4-A881-4850-A1CA-22CE6B2CA02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634753" y="5301371"/>
            <a:ext cx="2898432" cy="723275"/>
          </a:xfrm>
          <a:prstGeom prst="rect">
            <a:avLst/>
          </a:prstGeom>
        </p:spPr>
        <p:txBody>
          <a:bodyPr wrap="square" lIns="0" tIns="0">
            <a:spAutoFit/>
          </a:bodyPr>
          <a:lstStyle>
            <a:lvl1pPr marL="0" indent="0">
              <a:spcBef>
                <a:spcPct val="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0" indent="0">
              <a:spcBef>
                <a:spcPct val="0"/>
              </a:spcBef>
              <a:buNone/>
              <a:defRPr sz="2000">
                <a:solidFill>
                  <a:schemeClr val="tx2"/>
                </a:solidFill>
              </a:defRPr>
            </a:lvl2pPr>
            <a:lvl3pPr marL="1218845" indent="0">
              <a:buNone/>
              <a:defRPr sz="1800"/>
            </a:lvl3pPr>
            <a:lvl4pPr>
              <a:defRPr sz="1800"/>
            </a:lvl4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48F9D39F-7C77-46F5-BC5D-B1EB759F466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0413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FAA80DAC-FAF0-49DE-B2DF-2D9C6B9E444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645196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D74810CD-FB33-4FDF-A4C3-19AEB10BBB9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634752" y="3848100"/>
            <a:ext cx="1412392" cy="141750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102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1477">
          <p15:clr>
            <a:srgbClr val="FBAE40"/>
          </p15:clr>
        </p15:guide>
        <p15:guide id="3" orient="horz" pos="188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43F3725-3AFC-4BC5-ABF3-4949A92231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2"/>
            <a:ext cx="12229186" cy="6858000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412" y="3993302"/>
            <a:ext cx="11040534" cy="1354217"/>
          </a:xfrm>
          <a:effectLst/>
        </p:spPr>
        <p:txBody>
          <a:bodyPr vert="horz" wrap="square" lIns="0" tIns="0" rIns="0" bIns="0" rtlCol="0" anchor="t" anchorCtr="0">
            <a:spAutoFit/>
          </a:bodyPr>
          <a:lstStyle>
            <a:lvl1pPr marL="0" algn="l">
              <a:defRPr lang="en-US" sz="8800">
                <a:solidFill>
                  <a:schemeClr val="tx2"/>
                </a:solidFill>
              </a:defRPr>
            </a:lvl1pPr>
          </a:lstStyle>
          <a:p>
            <a:pPr marL="0" lvl="0" algn="l"/>
            <a:r>
              <a:rPr lang="en-US"/>
              <a:t>Questions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E1194719-AE62-41FE-BA66-405ADABBF3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899" y="1456379"/>
            <a:ext cx="11049000" cy="735739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54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  <a:lvl2pPr>
              <a:defRPr sz="4400">
                <a:solidFill>
                  <a:schemeClr val="tx2"/>
                </a:solidFill>
                <a:latin typeface="+mj-lt"/>
              </a:defRPr>
            </a:lvl2pPr>
            <a:lvl3pPr>
              <a:defRPr sz="4400">
                <a:solidFill>
                  <a:schemeClr val="tx2"/>
                </a:solidFill>
                <a:latin typeface="+mj-lt"/>
              </a:defRPr>
            </a:lvl3pPr>
            <a:lvl4pPr>
              <a:defRPr sz="4400">
                <a:solidFill>
                  <a:schemeClr val="tx2"/>
                </a:solidFill>
                <a:latin typeface="+mj-lt"/>
              </a:defRPr>
            </a:lvl4pPr>
            <a:lvl5pPr>
              <a:defRPr sz="4400">
                <a:solidFill>
                  <a:schemeClr val="tx2"/>
                </a:solidFill>
                <a:latin typeface="+mj-lt"/>
              </a:defRPr>
            </a:lvl5pPr>
          </a:lstStyle>
          <a:p>
            <a:r>
              <a:rPr lang="en-US"/>
              <a:t>Presentation Title Slide (54pt)</a:t>
            </a:r>
            <a:endParaRPr lang="en-US" sz="4400">
              <a:solidFill>
                <a:schemeClr val="tx2"/>
              </a:solidFill>
            </a:endParaRPr>
          </a:p>
        </p:txBody>
      </p:sp>
      <p:pic>
        <p:nvPicPr>
          <p:cNvPr id="10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B50D787D-6563-440D-9D12-CBBFE915F7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6980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D5FD6D-A19D-42A6-883B-6296D68A8C36}"/>
              </a:ext>
            </a:extLst>
          </p:cNvPr>
          <p:cNvCxnSpPr/>
          <p:nvPr userDrawn="1"/>
        </p:nvCxnSpPr>
        <p:spPr>
          <a:xfrm>
            <a:off x="762285" y="2474417"/>
            <a:ext cx="46774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0501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1477">
          <p15:clr>
            <a:srgbClr val="FBAE40"/>
          </p15:clr>
        </p15:guide>
        <p15:guide id="3" orient="horz" pos="188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43F3725-3AFC-4BC5-ABF3-4949A92231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-2"/>
            <a:ext cx="12229186" cy="6858000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412" y="3993302"/>
            <a:ext cx="11040534" cy="1354217"/>
          </a:xfrm>
          <a:effectLst/>
        </p:spPr>
        <p:txBody>
          <a:bodyPr vert="horz" wrap="square" lIns="0" tIns="0" rIns="0" bIns="0" rtlCol="0" anchor="t" anchorCtr="0">
            <a:spAutoFit/>
          </a:bodyPr>
          <a:lstStyle>
            <a:lvl1pPr marL="0" algn="l">
              <a:defRPr lang="en-US" sz="8800">
                <a:solidFill>
                  <a:schemeClr val="tx2"/>
                </a:solidFill>
              </a:defRPr>
            </a:lvl1pPr>
          </a:lstStyle>
          <a:p>
            <a:pPr marL="0" lvl="0" algn="l"/>
            <a:r>
              <a:rPr lang="en-US"/>
              <a:t>Questions</a:t>
            </a:r>
          </a:p>
        </p:txBody>
      </p:sp>
      <p:pic>
        <p:nvPicPr>
          <p:cNvPr id="12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B8F8498A-35B9-4080-90BB-CBE23856CF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8906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A5BEBE-BCB1-4CFF-926E-3DC4E9A78082}"/>
              </a:ext>
            </a:extLst>
          </p:cNvPr>
          <p:cNvCxnSpPr/>
          <p:nvPr userDrawn="1"/>
        </p:nvCxnSpPr>
        <p:spPr>
          <a:xfrm>
            <a:off x="771959" y="3209484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02C14C-097C-4A8F-AF72-849C075B92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0413" y="1323924"/>
            <a:ext cx="10668000" cy="1455736"/>
          </a:xfrm>
          <a:prstGeom prst="rect">
            <a:avLst/>
          </a:prstGeom>
        </p:spPr>
        <p:txBody>
          <a:bodyPr lIns="0" tIns="0"/>
          <a:lstStyle>
            <a:lvl1pPr marL="0" indent="0">
              <a:spcBef>
                <a:spcPct val="0"/>
              </a:spcBef>
              <a:buNone/>
              <a:defRPr sz="54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Presentation </a:t>
            </a:r>
            <a:br>
              <a:rPr lang="en-US"/>
            </a:br>
            <a:r>
              <a:rPr lang="en-US"/>
              <a:t>End Slide (54pt)</a:t>
            </a:r>
          </a:p>
        </p:txBody>
      </p:sp>
    </p:spTree>
    <p:extLst>
      <p:ext uri="{BB962C8B-B14F-4D97-AF65-F5344CB8AC3E}">
        <p14:creationId xmlns:p14="http://schemas.microsoft.com/office/powerpoint/2010/main" val="1775831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1477">
          <p15:clr>
            <a:srgbClr val="FBAE40"/>
          </p15:clr>
        </p15:guide>
        <p15:guide id="3" orient="horz" pos="18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F6A2D8-6A70-4C34-964F-105A63EA5B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FBEC8C7-FAAC-48C5-B8D7-633E9B505BFE}"/>
              </a:ext>
            </a:extLst>
          </p:cNvPr>
          <p:cNvSpPr/>
          <p:nvPr userDrawn="1"/>
        </p:nvSpPr>
        <p:spPr>
          <a:xfrm>
            <a:off x="181430" y="379662"/>
            <a:ext cx="11627984" cy="609600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011FE5-FF84-42EF-A740-066147A01BAD}"/>
              </a:ext>
            </a:extLst>
          </p:cNvPr>
          <p:cNvSpPr/>
          <p:nvPr userDrawn="1"/>
        </p:nvSpPr>
        <p:spPr>
          <a:xfrm>
            <a:off x="0" y="0"/>
            <a:ext cx="751671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7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B9F63E-A7FE-4974-A67F-1F963DDD8E3F}"/>
              </a:ext>
            </a:extLst>
          </p:cNvPr>
          <p:cNvSpPr/>
          <p:nvPr userDrawn="1"/>
        </p:nvSpPr>
        <p:spPr>
          <a:xfrm>
            <a:off x="-2" y="0"/>
            <a:ext cx="12269547" cy="274743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7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60413" y="1534630"/>
            <a:ext cx="8108014" cy="1495794"/>
          </a:xfrm>
        </p:spPr>
        <p:txBody>
          <a:bodyPr/>
          <a:lstStyle>
            <a:lvl1pPr algn="l">
              <a:lnSpc>
                <a:spcPct val="90000"/>
              </a:lnSpc>
              <a:defRPr sz="54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/>
              <a:t>Presentation </a:t>
            </a:r>
            <a:br>
              <a:rPr lang="en-US"/>
            </a:br>
            <a:r>
              <a:rPr lang="en-US"/>
              <a:t>Title Slide (54pt)</a:t>
            </a:r>
          </a:p>
        </p:txBody>
      </p:sp>
      <p:pic>
        <p:nvPicPr>
          <p:cNvPr id="7" name="Picture 4" descr="C:\Users\115918\Desktop\K&amp;S Logos\K&amp;S Logo Brow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8906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 userDrawn="1"/>
        </p:nvCxnSpPr>
        <p:spPr>
          <a:xfrm>
            <a:off x="771959" y="3209484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46713436-B819-4637-9CF3-2213D519762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0414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3398A7CF-13CD-4CB5-BBF8-1CF4CB7CD0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349913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5" name="Content Placeholder 20">
            <a:extLst>
              <a:ext uri="{FF2B5EF4-FFF2-40B4-BE49-F238E27FC236}">
                <a16:creationId xmlns:a16="http://schemas.microsoft.com/office/drawing/2014/main" id="{90FCB1D3-43E6-4B3B-9C40-8AC25F823DE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37394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3030642916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2040">
          <p15:clr>
            <a:srgbClr val="FBAE40"/>
          </p15:clr>
        </p15:guide>
        <p15:guide id="3" orient="horz" pos="1800">
          <p15:clr>
            <a:srgbClr val="FBAE40"/>
          </p15:clr>
        </p15:guide>
        <p15:guide id="4" orient="horz" pos="1344">
          <p15:clr>
            <a:srgbClr val="FBAE40"/>
          </p15:clr>
        </p15:guide>
        <p15:guide id="5" orient="horz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F6A2D8-6A70-4C34-964F-105A63EA5B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5017"/>
          <a:stretch>
            <a:fillRect/>
          </a:stretch>
        </p:blipFill>
        <p:spPr>
          <a:xfrm flipH="1">
            <a:off x="40360" y="0"/>
            <a:ext cx="1218882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FBEC8C7-FAAC-48C5-B8D7-633E9B505BFE}"/>
              </a:ext>
            </a:extLst>
          </p:cNvPr>
          <p:cNvSpPr/>
          <p:nvPr userDrawn="1"/>
        </p:nvSpPr>
        <p:spPr>
          <a:xfrm>
            <a:off x="181430" y="379662"/>
            <a:ext cx="11627984" cy="6096001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011FE5-FF84-42EF-A740-066147A01BAD}"/>
              </a:ext>
            </a:extLst>
          </p:cNvPr>
          <p:cNvSpPr/>
          <p:nvPr userDrawn="1"/>
        </p:nvSpPr>
        <p:spPr>
          <a:xfrm>
            <a:off x="0" y="0"/>
            <a:ext cx="751671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67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B9F63E-A7FE-4974-A67F-1F963DDD8E3F}"/>
              </a:ext>
            </a:extLst>
          </p:cNvPr>
          <p:cNvSpPr/>
          <p:nvPr userDrawn="1"/>
        </p:nvSpPr>
        <p:spPr>
          <a:xfrm>
            <a:off x="-2" y="0"/>
            <a:ext cx="12269547" cy="2747434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76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3" hasCustomPrompt="1"/>
          </p:nvPr>
        </p:nvSpPr>
        <p:spPr>
          <a:xfrm>
            <a:off x="760414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24" name="Content Placeholder 20"/>
          <p:cNvSpPr>
            <a:spLocks noGrp="1"/>
          </p:cNvSpPr>
          <p:nvPr>
            <p:ph sz="quarter" idx="14" hasCustomPrompt="1"/>
          </p:nvPr>
        </p:nvSpPr>
        <p:spPr>
          <a:xfrm>
            <a:off x="4349913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26" name="Content Placeholder 20"/>
          <p:cNvSpPr>
            <a:spLocks noGrp="1"/>
          </p:cNvSpPr>
          <p:nvPr>
            <p:ph sz="quarter" idx="15" hasCustomPrompt="1"/>
          </p:nvPr>
        </p:nvSpPr>
        <p:spPr>
          <a:xfrm>
            <a:off x="8137394" y="4572000"/>
            <a:ext cx="3291017" cy="520700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2800" b="1">
                <a:solidFill>
                  <a:schemeClr val="tx2"/>
                </a:solidFill>
              </a:defRPr>
            </a:lvl1pPr>
            <a:lvl2pPr marL="0" indent="0">
              <a:buNone/>
              <a:defRPr sz="2400"/>
            </a:lvl2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Company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978C2F8F-3D1A-4D36-8E3E-52AA7C7068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899" y="1456379"/>
            <a:ext cx="11049000" cy="735739"/>
          </a:xfrm>
          <a:prstGeom prst="rect">
            <a:avLst/>
          </a:prstGeom>
        </p:spPr>
        <p:txBody>
          <a:bodyPr lIns="0" tIns="0"/>
          <a:lstStyle>
            <a:lvl1pPr marL="0" indent="0">
              <a:buNone/>
              <a:defRPr sz="5400">
                <a:solidFill>
                  <a:schemeClr val="accent5">
                    <a:lumMod val="75000"/>
                  </a:schemeClr>
                </a:solidFill>
                <a:latin typeface="+mj-lt"/>
              </a:defRPr>
            </a:lvl1pPr>
            <a:lvl2pPr>
              <a:defRPr sz="4400">
                <a:solidFill>
                  <a:schemeClr val="tx2"/>
                </a:solidFill>
                <a:latin typeface="+mj-lt"/>
              </a:defRPr>
            </a:lvl2pPr>
            <a:lvl3pPr>
              <a:defRPr sz="4400">
                <a:solidFill>
                  <a:schemeClr val="tx2"/>
                </a:solidFill>
                <a:latin typeface="+mj-lt"/>
              </a:defRPr>
            </a:lvl3pPr>
            <a:lvl4pPr>
              <a:defRPr sz="4400">
                <a:solidFill>
                  <a:schemeClr val="tx2"/>
                </a:solidFill>
                <a:latin typeface="+mj-lt"/>
              </a:defRPr>
            </a:lvl4pPr>
            <a:lvl5pPr>
              <a:defRPr sz="4400">
                <a:solidFill>
                  <a:schemeClr val="tx2"/>
                </a:solidFill>
                <a:latin typeface="+mj-lt"/>
              </a:defRPr>
            </a:lvl5pPr>
          </a:lstStyle>
          <a:p>
            <a:r>
              <a:rPr lang="en-US"/>
              <a:t>Presentation Title Slide (54pt)</a:t>
            </a:r>
            <a:endParaRPr lang="en-US" sz="4400">
              <a:solidFill>
                <a:schemeClr val="tx2"/>
              </a:solidFill>
            </a:endParaRPr>
          </a:p>
        </p:txBody>
      </p:sp>
      <p:pic>
        <p:nvPicPr>
          <p:cNvPr id="15" name="Picture 4" descr="C:\Users\115918\Desktop\K&amp;S Logos\K&amp;S Logo Brown.png">
            <a:extLst>
              <a:ext uri="{FF2B5EF4-FFF2-40B4-BE49-F238E27FC236}">
                <a16:creationId xmlns:a16="http://schemas.microsoft.com/office/drawing/2014/main" id="{BB6D87D7-D616-47DF-BC90-B229F32EBC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413" y="596980"/>
            <a:ext cx="3967439" cy="295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E21038E-F030-4822-9CDB-0E01DC26671A}"/>
              </a:ext>
            </a:extLst>
          </p:cNvPr>
          <p:cNvCxnSpPr/>
          <p:nvPr userDrawn="1"/>
        </p:nvCxnSpPr>
        <p:spPr>
          <a:xfrm>
            <a:off x="762285" y="2474417"/>
            <a:ext cx="46774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656364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pos="479">
          <p15:clr>
            <a:srgbClr val="FBAE40"/>
          </p15:clr>
        </p15:guide>
        <p15:guide id="2" orient="horz" pos="1800" userDrawn="1">
          <p15:clr>
            <a:srgbClr val="FBAE40"/>
          </p15:clr>
        </p15:guide>
        <p15:guide id="3" orient="horz" pos="2880" userDrawn="1">
          <p15:clr>
            <a:srgbClr val="FBAE40"/>
          </p15:clr>
        </p15:guide>
        <p15:guide id="4" orient="horz" pos="13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CCDD259-6987-4D2D-9CE2-229F84A95B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25038" r="4723"/>
          <a:stretch>
            <a:fillRect/>
          </a:stretch>
        </p:blipFill>
        <p:spPr>
          <a:xfrm flipH="1">
            <a:off x="0" y="0"/>
            <a:ext cx="12229186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3023423-0FC3-4551-B427-BE3311F8C26C}"/>
              </a:ext>
            </a:extLst>
          </p:cNvPr>
          <p:cNvSpPr/>
          <p:nvPr userDrawn="1"/>
        </p:nvSpPr>
        <p:spPr>
          <a:xfrm>
            <a:off x="0" y="0"/>
            <a:ext cx="12229186" cy="685800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775" y="304800"/>
            <a:ext cx="10990263" cy="73866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Contents (Georgia 48pt)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3BBC513-C81B-4661-8D44-3B6F7463B43E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483733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483733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C12569-EBBF-4D63-B6D3-782A967DF745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25916-0197-49D2-8788-F549EBDB0A1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81892" y="1828799"/>
            <a:ext cx="7734794" cy="4343391"/>
          </a:xfrm>
          <a:prstGeom prst="rect">
            <a:avLst/>
          </a:prstGeom>
          <a:noFill/>
        </p:spPr>
        <p:txBody>
          <a:bodyPr wrap="square" lIns="182880" tIns="91440" rIns="274320">
            <a:noAutofit/>
          </a:bodyPr>
          <a:lstStyle>
            <a:lvl1pPr marL="0" indent="0">
              <a:spcBef>
                <a:spcPct val="0"/>
              </a:spcBef>
              <a:spcAft>
                <a:spcPts val="2400"/>
              </a:spcAft>
              <a:buNone/>
              <a:tabLst>
                <a:tab pos="10796588" algn="r"/>
              </a:tabLst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First Subject (Georgia 32pt)	2</a:t>
            </a:r>
          </a:p>
          <a:p>
            <a:pPr lvl="0"/>
            <a:r>
              <a:rPr lang="en-US"/>
              <a:t>Second Subject	4</a:t>
            </a:r>
          </a:p>
          <a:p>
            <a:pPr lvl="0"/>
            <a:r>
              <a:rPr lang="en-US"/>
              <a:t>Third Subject	6</a:t>
            </a:r>
          </a:p>
          <a:p>
            <a:pPr lvl="0"/>
            <a:r>
              <a:rPr lang="en-US"/>
              <a:t>Fourth Subject	8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DA432172-26F9-4EE1-8E0A-0B7793B377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7955610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1152">
          <p15:clr>
            <a:srgbClr val="547EB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0E0959-066B-4C59-9D5B-8D4BC721EDCE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9A8526-5E8E-4361-8963-E25984C94EA9}"/>
              </a:ext>
            </a:extLst>
          </p:cNvPr>
          <p:cNvSpPr/>
          <p:nvPr userDrawn="1"/>
        </p:nvSpPr>
        <p:spPr>
          <a:xfrm>
            <a:off x="-1" y="0"/>
            <a:ext cx="12188826" cy="14191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775" y="304800"/>
            <a:ext cx="10990263" cy="738664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One Line Slide Title (Georgia 48pt)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C12569-EBBF-4D63-B6D3-782A967DF745}"/>
              </a:ext>
            </a:extLst>
          </p:cNvPr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25916-0197-49D2-8788-F549EBDB0A1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56738" y="1828827"/>
            <a:ext cx="11439975" cy="4343369"/>
          </a:xfrm>
          <a:prstGeom prst="rect">
            <a:avLst/>
          </a:prstGeom>
        </p:spPr>
        <p:txBody>
          <a:bodyPr wrap="square" lIns="0" tIns="0">
            <a:noAutofit/>
          </a:bodyPr>
          <a:lstStyle>
            <a:lvl1pPr marL="0" indent="0">
              <a:spcBef>
                <a:spcPct val="0"/>
              </a:spcBef>
              <a:spcAft>
                <a:spcPts val="3000"/>
              </a:spcAft>
              <a:buNone/>
              <a:defRPr sz="3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Individual points of interest kept to 2 – 3 lines. (Arial 32pt)</a:t>
            </a:r>
          </a:p>
          <a:p>
            <a:pPr lvl="0"/>
            <a:r>
              <a:rPr lang="en-US"/>
              <a:t>Keep to 4 – 5 individual points of interest.</a:t>
            </a:r>
          </a:p>
          <a:p>
            <a:pPr lvl="0"/>
            <a:r>
              <a:rPr lang="en-US"/>
              <a:t>Keep to 4 – 5 individual points of interest.</a:t>
            </a:r>
          </a:p>
          <a:p>
            <a:pPr lvl="0"/>
            <a:r>
              <a:rPr lang="en-US"/>
              <a:t>Animate entrance of lines individually if possible.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A6695F0A-226C-4A55-AF13-D1CF4F56DF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12093497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orient="horz" pos="1152">
          <p15:clr>
            <a:srgbClr val="547EBF"/>
          </p15:clr>
        </p15:guide>
        <p15:guide id="3" orient="horz" pos="888">
          <p15:clr>
            <a:srgbClr val="547EB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24D7926-DE96-45A5-B4F8-42B33ABED888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ABE02-9313-421F-8BCA-69DCD61926A9}"/>
              </a:ext>
            </a:extLst>
          </p:cNvPr>
          <p:cNvSpPr/>
          <p:nvPr userDrawn="1"/>
        </p:nvSpPr>
        <p:spPr>
          <a:xfrm>
            <a:off x="-1" y="0"/>
            <a:ext cx="12188826" cy="217261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775" y="304800"/>
            <a:ext cx="10990263" cy="147732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Two Line Slide Title </a:t>
            </a:r>
            <a:br>
              <a:rPr lang="en-US"/>
            </a:br>
            <a:r>
              <a:rPr lang="en-US"/>
              <a:t>(Georgia 48pt)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63BBC513-C81B-4661-8D44-3B6F7463B43E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B64642E-AD4B-43B8-BACC-D8E5E787C10D}"/>
              </a:ext>
            </a:extLst>
          </p:cNvPr>
          <p:cNvCxnSpPr/>
          <p:nvPr userDrawn="1"/>
        </p:nvCxnSpPr>
        <p:spPr>
          <a:xfrm>
            <a:off x="356738" y="1930398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ontent Placeholder 3">
            <a:extLst>
              <a:ext uri="{FF2B5EF4-FFF2-40B4-BE49-F238E27FC236}">
                <a16:creationId xmlns:a16="http://schemas.microsoft.com/office/drawing/2014/main" id="{338A8037-3953-44C9-B142-A015F808C80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63995" y="2555749"/>
            <a:ext cx="11439975" cy="3616448"/>
          </a:xfrm>
          <a:prstGeom prst="rect">
            <a:avLst/>
          </a:prstGeom>
        </p:spPr>
        <p:txBody>
          <a:bodyPr wrap="square" lIns="0" tIns="0">
            <a:noAutofit/>
          </a:bodyPr>
          <a:lstStyle>
            <a:lvl1pPr marL="0" indent="0">
              <a:spcBef>
                <a:spcPct val="0"/>
              </a:spcBef>
              <a:spcAft>
                <a:spcPts val="2400"/>
              </a:spcAft>
              <a:buNone/>
              <a:defRPr sz="3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Individual points of interest kept to 2 – 3 lines. (Arial 32pt)</a:t>
            </a:r>
          </a:p>
          <a:p>
            <a:pPr lvl="0"/>
            <a:r>
              <a:rPr lang="en-US"/>
              <a:t>Keep to 4 – 5 individual points of interest.</a:t>
            </a:r>
          </a:p>
          <a:p>
            <a:pPr lvl="0"/>
            <a:r>
              <a:rPr lang="en-US"/>
              <a:t>Bullet points are not needed at the beginning of each sentence.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241FE023-D754-4E13-9978-E610DEF7C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10364382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34" userDrawn="1">
          <p15:clr>
            <a:srgbClr val="547EBF"/>
          </p15:clr>
        </p15:guide>
        <p15:guide id="2" orient="horz" pos="1605" userDrawn="1">
          <p15:clr>
            <a:srgbClr val="547EB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082C1BD-C97B-4067-9F3A-894977B493C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282F51-90C5-41DD-9D65-70EA92951C7B}"/>
              </a:ext>
            </a:extLst>
          </p:cNvPr>
          <p:cNvSpPr/>
          <p:nvPr userDrawn="1"/>
        </p:nvSpPr>
        <p:spPr>
          <a:xfrm>
            <a:off x="0" y="2152892"/>
            <a:ext cx="12188825" cy="2754775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9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7617A0-75E6-46D8-98F7-7CEBA7246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68526"/>
            <a:ext cx="11796712" cy="861576"/>
          </a:xfrm>
          <a:noFill/>
          <a:ln w="9525" cap="flat" cmpd="sng" algn="ctr">
            <a:noFill/>
            <a:prstDash val="solid"/>
          </a:ln>
          <a:effectLst/>
        </p:spPr>
        <p:txBody>
          <a:bodyPr lIns="365760" tIns="60862" rIns="121725" bIns="60862" rtlCol="0" anchor="ctr"/>
          <a:lstStyle>
            <a:lvl1pPr algn="l">
              <a:defRPr kumimoji="0" lang="en-US" sz="48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orgia"/>
                <a:ea typeface="+mj-ea"/>
                <a:cs typeface="+mj-cs"/>
              </a:defRPr>
            </a:lvl1pPr>
          </a:lstStyle>
          <a:p>
            <a:pPr marL="0" lvl="0" defTabSz="608625" fontAlgn="auto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C987191-A578-48EE-A1AE-E9FF386FB8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9289" y="2455863"/>
            <a:ext cx="5445123" cy="21590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4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CB6B615-F352-4744-973F-0768FFCFB1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743701" y="1773799"/>
            <a:ext cx="4656138" cy="4398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37">
            <a:extLst>
              <a:ext uri="{FF2B5EF4-FFF2-40B4-BE49-F238E27FC236}">
                <a16:creationId xmlns:a16="http://schemas.microsoft.com/office/drawing/2014/main" id="{D16C85D9-B25D-41A5-8972-55973A1F0F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0641" y="6456362"/>
            <a:ext cx="676072" cy="2174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1218844">
              <a:defRPr/>
            </a:pPr>
            <a:fld id="{5C935BA3-133A-48BB-B22B-A5674B84CE82}" type="slidenum">
              <a:rPr lang="en-US" smtClean="0"/>
              <a:pPr defTabSz="1218844"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7953CD54-9896-4F9C-9DB8-741EF3756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9862203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7185">
          <p15:clr>
            <a:srgbClr val="FBAE40"/>
          </p15:clr>
        </p15:guide>
        <p15:guide id="2" pos="4244">
          <p15:clr>
            <a:srgbClr val="FBAE40"/>
          </p15:clr>
        </p15:guide>
        <p15:guide id="3" orient="horz" pos="8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AF2F82-CB65-4FB8-A083-4B5A6CCB043D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4E93C46-FEA2-4F64-898D-06D2FEEECFE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757123"/>
            <a:ext cx="7805485" cy="52626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E388C4-8439-4243-A7E8-02827130DD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05484" y="757122"/>
            <a:ext cx="4383341" cy="5262677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wrap="square" lIns="365760" tIns="182880" rIns="182880" bIns="182880" anchor="ctr" anchorCtr="0">
            <a:noAutofit/>
          </a:bodyPr>
          <a:lstStyle>
            <a:lvl1pPr marL="0" indent="0">
              <a:spcBef>
                <a:spcPct val="0"/>
              </a:spcBef>
              <a:spcAft>
                <a:spcPts val="1800"/>
              </a:spcAft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3A295C35-116C-4C72-8C6B-382BE662AC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20641" y="6456362"/>
            <a:ext cx="676072" cy="2174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5C935BA3-133A-48BB-B22B-A5674B84CE82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75609B10-CFEF-4884-A9D0-D9BB476FE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42583228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pos="3743">
          <p15:clr>
            <a:srgbClr val="547EBF"/>
          </p15:clr>
        </p15:guide>
        <p15:guide id="3" pos="3935">
          <p15:clr>
            <a:srgbClr val="547EBF"/>
          </p15:clr>
        </p15:guide>
        <p15:guide id="4" orient="horz" pos="1152">
          <p15:clr>
            <a:srgbClr val="547EBF"/>
          </p15:clr>
        </p15:guide>
        <p15:guide id="5" orient="horz" pos="3792">
          <p15:clr>
            <a:srgbClr val="547EBF"/>
          </p15:clr>
        </p15:guide>
        <p15:guide id="6" orient="horz" pos="480">
          <p15:clr>
            <a:srgbClr val="547EB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96CCBD-2ECF-4E85-B6EF-505C9EE02321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blipFill dpi="0" rotWithShape="1">
            <a:blip r:embed="rId2">
              <a:alphaModFix amt="2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29531C-7EDE-4F75-A002-D09E2FEC78E1}"/>
              </a:ext>
            </a:extLst>
          </p:cNvPr>
          <p:cNvSpPr/>
          <p:nvPr userDrawn="1"/>
        </p:nvSpPr>
        <p:spPr>
          <a:xfrm>
            <a:off x="-1" y="0"/>
            <a:ext cx="12188826" cy="14191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8775" y="304800"/>
            <a:ext cx="10980211" cy="738664"/>
          </a:xfrm>
        </p:spPr>
        <p:txBody>
          <a:bodyPr/>
          <a:lstStyle>
            <a:lvl1pPr algn="l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One Line Slide Title (Georgia 48pt)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914400">
              <a:defRPr/>
            </a:pPr>
            <a:fld id="{5C935BA3-133A-48BB-B22B-A5674B84CE82}" type="slidenum">
              <a:rPr lang="en-US" smtClean="0"/>
              <a:pPr defTabSz="914400">
                <a:defRPr/>
              </a:pPr>
              <a:t>‹#›</a:t>
            </a:fld>
            <a:endParaRPr lang="en-US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6D2FEC-2519-447B-95BF-42B482E22A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46813" y="1814513"/>
            <a:ext cx="5549900" cy="435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C464D11-9105-4C27-9B5E-B2EB2D18A1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775" y="1828800"/>
            <a:ext cx="5583238" cy="3093154"/>
          </a:xfrm>
          <a:prstGeom prst="rect">
            <a:avLst/>
          </a:prstGeom>
        </p:spPr>
        <p:txBody>
          <a:bodyPr lIns="0" tIns="0">
            <a:spAutoFit/>
          </a:bodyPr>
          <a:lstStyle>
            <a:lvl1pPr marL="0" marR="0" indent="0" algn="l" defTabSz="12188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1800"/>
              </a:spcAft>
              <a:buClrTx/>
              <a:buSzTx/>
              <a:buFont typeface="Arial" panose="020B0604020202020204" pitchFamily="34" charset="0"/>
              <a:buNone/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Individual points of interest kept to 2 – 3 lines. (Arial 28pt)</a:t>
            </a:r>
          </a:p>
          <a:p>
            <a:pPr lvl="0"/>
            <a:r>
              <a:rPr lang="en-US"/>
              <a:t>Keep to 4 – 5 individual points of interest.</a:t>
            </a:r>
          </a:p>
          <a:p>
            <a:pPr lvl="0"/>
            <a:r>
              <a:rPr lang="en-US"/>
              <a:t>Keep to 4 – 5 individual points of interest.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7E811B93-217A-4883-B58D-BA714C2F9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27577961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82">
          <p15:clr>
            <a:srgbClr val="547EBF"/>
          </p15:clr>
        </p15:guide>
        <p15:guide id="2" pos="3743">
          <p15:clr>
            <a:srgbClr val="547EBF"/>
          </p15:clr>
        </p15:guide>
        <p15:guide id="3" pos="3935">
          <p15:clr>
            <a:srgbClr val="547EBF"/>
          </p15:clr>
        </p15:guide>
        <p15:guide id="4" orient="horz" pos="1152">
          <p15:clr>
            <a:srgbClr val="547EBF"/>
          </p15:clr>
        </p15:guide>
        <p15:guide id="5" orient="horz" pos="888">
          <p15:clr>
            <a:srgbClr val="547EB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B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/>
          <p:cNvSpPr txBox="1"/>
          <p:nvPr/>
        </p:nvSpPr>
        <p:spPr>
          <a:xfrm>
            <a:off x="3028950" y="6400801"/>
            <a:ext cx="3086100" cy="228600"/>
          </a:xfrm>
          <a:prstGeom prst="rect">
            <a:avLst/>
          </a:prstGeom>
        </p:spPr>
        <p:txBody>
          <a:bodyPr vert="horz" lIns="91436" tIns="45719" rIns="91436" bIns="45719" rtlCol="0" anchor="ctr"/>
          <a:lstStyle>
            <a:defPPr>
              <a:defRPr lang="en-US"/>
            </a:defPPr>
            <a:lvl1pPr marL="0" algn="ctr" defTabSz="1218895" rtl="0" eaLnBrk="1" fontAlgn="t" latinLnBrk="0" hangingPunct="1">
              <a:defRPr sz="700" kern="1200">
                <a:solidFill>
                  <a:schemeClr val="bg1">
                    <a:lumMod val="50000"/>
                  </a:schemeClr>
                </a:solidFill>
                <a:latin typeface="+mn-lt"/>
                <a:ea typeface="Arial"/>
                <a:cs typeface="Arial"/>
              </a:defRPr>
            </a:lvl1pPr>
            <a:lvl2pPr marL="609447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89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343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79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238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68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132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58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342885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39" name="Title Placeholder 38"/>
          <p:cNvSpPr>
            <a:spLocks noGrp="1"/>
          </p:cNvSpPr>
          <p:nvPr>
            <p:ph type="title"/>
          </p:nvPr>
        </p:nvSpPr>
        <p:spPr>
          <a:xfrm>
            <a:off x="358775" y="304800"/>
            <a:ext cx="10990263" cy="73866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pPr marL="0" marR="0" lvl="0" indent="0" algn="l" fontAlgn="auto">
              <a:lnSpc>
                <a:spcPct val="100000"/>
              </a:lnSpc>
              <a:spcAft>
                <a:spcPct val="0"/>
              </a:spcAft>
              <a:buClrTx/>
              <a:buSzTx/>
              <a:buFontTx/>
            </a:pPr>
            <a:r>
              <a:rPr lang="en-US"/>
              <a:t>Click to edit Master title style</a:t>
            </a:r>
          </a:p>
        </p:txBody>
      </p:sp>
      <p:sp>
        <p:nvSpPr>
          <p:cNvPr id="38" name="Slide Number Placeholder 37"/>
          <p:cNvSpPr>
            <a:spLocks noGrp="1"/>
          </p:cNvSpPr>
          <p:nvPr>
            <p:ph type="sldNum" sz="quarter" idx="4"/>
          </p:nvPr>
        </p:nvSpPr>
        <p:spPr>
          <a:xfrm>
            <a:off x="11120641" y="6456362"/>
            <a:ext cx="676072" cy="2174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defTabSz="1218844">
              <a:defRPr/>
            </a:pPr>
            <a:fld id="{5C935BA3-133A-48BB-B22B-A5674B84CE82}" type="slidenum">
              <a:rPr lang="en-US" smtClean="0"/>
              <a:pPr defTabSz="1218844">
                <a:defRPr/>
              </a:pPr>
              <a:t>‹#›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2CF5E5-F781-42DD-A58E-840DF3BED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775" y="6356350"/>
            <a:ext cx="7793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5th ANNUAL KING &amp; SPALDING WEST COAST PHARMACEUTICAL &amp; MEDICAL DEVICE UNIVERSITY</a:t>
            </a:r>
          </a:p>
        </p:txBody>
      </p:sp>
    </p:spTree>
    <p:extLst>
      <p:ext uri="{BB962C8B-B14F-4D97-AF65-F5344CB8AC3E}">
        <p14:creationId xmlns:p14="http://schemas.microsoft.com/office/powerpoint/2010/main" val="1928222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24" r:id="rId2"/>
    <p:sldLayoutId id="2147483737" r:id="rId3"/>
    <p:sldLayoutId id="2147483723" r:id="rId4"/>
    <p:sldLayoutId id="2147483715" r:id="rId5"/>
    <p:sldLayoutId id="2147483716" r:id="rId6"/>
    <p:sldLayoutId id="2147483729" r:id="rId7"/>
    <p:sldLayoutId id="2147483730" r:id="rId8"/>
    <p:sldLayoutId id="2147483709" r:id="rId9"/>
    <p:sldLayoutId id="2147483722" r:id="rId10"/>
    <p:sldLayoutId id="2147483731" r:id="rId11"/>
    <p:sldLayoutId id="2147483735" r:id="rId12"/>
    <p:sldLayoutId id="2147483712" r:id="rId13"/>
    <p:sldLayoutId id="2147483734" r:id="rId14"/>
    <p:sldLayoutId id="2147483726" r:id="rId15"/>
    <p:sldLayoutId id="2147483733" r:id="rId16"/>
    <p:sldLayoutId id="2147483740" r:id="rId17"/>
    <p:sldLayoutId id="2147483727" r:id="rId18"/>
    <p:sldLayoutId id="2147483741" r:id="rId19"/>
  </p:sldLayoutIdLst>
  <p:transition>
    <p:fade/>
  </p:transition>
  <p:txStyles>
    <p:titleStyle>
      <a:lvl1pPr algn="ctr" defTabSz="1218844" rtl="0" eaLnBrk="1" latinLnBrk="0" hangingPunct="1">
        <a:spcBef>
          <a:spcPct val="0"/>
        </a:spcBef>
        <a:buNone/>
        <a:defRPr kumimoji="0" lang="en-US" sz="4800" b="0" i="0" u="none" strike="noStrike" kern="1200" cap="none" spc="0" normalizeH="0" baseline="0" smtClean="0">
          <a:ln>
            <a:noFill/>
          </a:ln>
          <a:solidFill>
            <a:schemeClr val="bg1">
              <a:lumMod val="95000"/>
            </a:schemeClr>
          </a:solidFill>
          <a:effectLst/>
          <a:uLnTx/>
          <a:uFillTx/>
          <a:latin typeface="Georgia"/>
          <a:ea typeface="+mj-ea"/>
          <a:cs typeface="+mj-cs"/>
        </a:defRPr>
      </a:lvl1pPr>
    </p:titleStyle>
    <p:bodyStyle>
      <a:lvl1pPr marL="457067" indent="-457067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11" indent="-380888" algn="l" defTabSz="1218844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556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77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399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821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5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8" indent="-304711" algn="l" defTabSz="1218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21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4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8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2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7" algn="l" defTabSz="12188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62">
          <p15:clr>
            <a:srgbClr val="F26B43"/>
          </p15:clr>
        </p15:guide>
        <p15:guide id="2" pos="3839">
          <p15:clr>
            <a:srgbClr val="F26B43"/>
          </p15:clr>
        </p15:guide>
        <p15:guide id="3" pos="226">
          <p15:clr>
            <a:srgbClr val="F26B43"/>
          </p15:clr>
        </p15:guide>
        <p15:guide id="4" pos="7439">
          <p15:clr>
            <a:srgbClr val="F26B43"/>
          </p15:clr>
        </p15:guide>
        <p15:guide id="5" orient="horz" pos="4176">
          <p15:clr>
            <a:srgbClr val="F26B43"/>
          </p15:clr>
        </p15:guide>
        <p15:guide id="6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users.cecs.anu.edu.au/~James.Popple/publications/books/shyster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C387C-A2A0-435A-8812-8D4C4DA1C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413" y="1467831"/>
            <a:ext cx="10877406" cy="3739485"/>
          </a:xfrm>
        </p:spPr>
        <p:txBody>
          <a:bodyPr/>
          <a:lstStyle/>
          <a:p>
            <a:r>
              <a:rPr lang="en-US" b="1" cap="all" dirty="0"/>
              <a:t>LAW FIRM MODELS FOR DOCASSEMBLE: SUSTAINABILITY, METRICS, INTEGRATIONS, AND BUY-IN</a:t>
            </a:r>
            <a:br>
              <a:rPr lang="en-US" b="1" cap="all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18DC4-741F-4CA4-A5AE-DA30EE9979B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Robert </a:t>
            </a:r>
            <a:r>
              <a:rPr lang="en-US" dirty="0" err="1"/>
              <a:t>Hudock</a:t>
            </a:r>
            <a:endParaRPr lang="en-US" dirty="0"/>
          </a:p>
          <a:p>
            <a:pPr lvl="1"/>
            <a:r>
              <a:rPr lang="en-US" dirty="0"/>
              <a:t>King &amp; Spalding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457F9-2DF3-46D7-8F40-4753A76D730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Dorna Moini</a:t>
            </a:r>
          </a:p>
          <a:p>
            <a:pPr lvl="1"/>
            <a:r>
              <a:rPr lang="en-US" dirty="0"/>
              <a:t>Documate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2710C2-3E75-1448-BD89-C40F944CA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223" y="568868"/>
            <a:ext cx="2934690" cy="3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6038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14B828-7C1A-7343-AA59-785DE71582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Lessons Learned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F4F6A-D037-B64B-84B9-B3AB96E3F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223" y="568868"/>
            <a:ext cx="2934690" cy="3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56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DD0ACB3-E50D-4FC3-97F2-867F3EE0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Practical Knowledge Engineering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55ED140-9951-46F1-99AA-68A49CEBF2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1382" y="1343575"/>
            <a:ext cx="11177443" cy="4170849"/>
          </a:xfrm>
        </p:spPr>
        <p:txBody>
          <a:bodyPr/>
          <a:lstStyle/>
          <a:p>
            <a:r>
              <a:rPr lang="en-US"/>
              <a:t>“	A miser was drowning in a river.  A passerby on the bank called out to him, ‘Give me your Hand’.  The drowning miser refused.  The passerby changed his plea ‘Here! Take my hand!’</a:t>
            </a:r>
            <a:br>
              <a:rPr lang="en-US"/>
            </a:br>
            <a:r>
              <a:rPr lang="en-US"/>
              <a:t>Finally the miser reached out to save himself. </a:t>
            </a:r>
          </a:p>
          <a:p>
            <a:r>
              <a:rPr lang="en-US" sz="3600"/>
              <a:t>―Richard Kelly, Practical Knowledge Engineering</a:t>
            </a:r>
            <a:endParaRPr lang="en-US" sz="3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77973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7E178FC-E8DE-4BE1-B58A-2A0818C6A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04800"/>
            <a:ext cx="11334461" cy="738664"/>
          </a:xfrm>
        </p:spPr>
        <p:txBody>
          <a:bodyPr/>
          <a:lstStyle/>
          <a:p>
            <a:r>
              <a:rPr lang="en-US"/>
              <a:t>Keys to Success with Expert Systems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B7C28EE-EE9E-439C-98CE-5E779EFD78F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399309"/>
            <a:ext cx="12188825" cy="5458691"/>
          </a:xfrm>
        </p:spPr>
        <p:txBody>
          <a:bodyPr/>
          <a:lstStyle/>
          <a:p>
            <a:pPr lvl="0"/>
            <a:r>
              <a:rPr lang="en-US" b="1" i="1"/>
              <a:t>Read and Re-read </a:t>
            </a:r>
            <a:r>
              <a:rPr lang="en-US" b="1" u="sng"/>
              <a:t>Practical Knowledge Engineering </a:t>
            </a:r>
            <a:r>
              <a:rPr lang="en-US"/>
              <a:t>by Richard Kelley, JR.</a:t>
            </a:r>
            <a:r>
              <a:rPr lang="en-US" b="1"/>
              <a:t> </a:t>
            </a:r>
            <a:r>
              <a:rPr lang="en-US"/>
              <a:t>Excellent technology neutral recommendations for identification of use cases, and practical implementation guidance.</a:t>
            </a:r>
          </a:p>
          <a:p>
            <a:pPr lvl="0"/>
            <a:r>
              <a:rPr lang="en-US"/>
              <a:t>To go primetime, </a:t>
            </a:r>
            <a:r>
              <a:rPr lang="en-US" b="1" u="sng"/>
              <a:t>user education is key</a:t>
            </a:r>
            <a:r>
              <a:rPr lang="en-US"/>
              <a:t> takes as much time to build the product as to re-engineer workflow to be intuitive for a non-subject-matter expert.</a:t>
            </a:r>
          </a:p>
          <a:p>
            <a:pPr lvl="0"/>
            <a:r>
              <a:rPr lang="en-US"/>
              <a:t>Engage in </a:t>
            </a:r>
            <a:r>
              <a:rPr lang="en-US" b="1" u="sng"/>
              <a:t>endless self-promotion</a:t>
            </a:r>
            <a:r>
              <a:rPr lang="en-US"/>
              <a:t>.  Hard for engineering focused individuals; get a good CEO.</a:t>
            </a:r>
          </a:p>
          <a:p>
            <a:pPr lvl="0"/>
            <a:r>
              <a:rPr lang="en-US"/>
              <a:t>Reinvest time saved through efficiency to enhance the product.</a:t>
            </a:r>
          </a:p>
          <a:p>
            <a:pPr lvl="0"/>
            <a:endParaRPr lang="en-US"/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3847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DD138A-1EF8-44A2-85FD-2FCD5050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699" y="221025"/>
            <a:ext cx="11809412" cy="861576"/>
          </a:xfrm>
        </p:spPr>
        <p:txBody>
          <a:bodyPr/>
          <a:lstStyle/>
          <a:p>
            <a:r>
              <a:rPr lang="en-US"/>
              <a:t>About our use case.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B96C2E-E6F2-4EA8-8C32-0FF25E0E5D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4380" y="2349500"/>
            <a:ext cx="6762893" cy="2159000"/>
          </a:xfrm>
        </p:spPr>
        <p:txBody>
          <a:bodyPr/>
          <a:lstStyle/>
          <a:p>
            <a:r>
              <a:rPr lang="en-US"/>
              <a:t>Application logic very complex takes about 15 minutes to run a report.</a:t>
            </a:r>
          </a:p>
        </p:txBody>
      </p:sp>
      <p:pic>
        <p:nvPicPr>
          <p:cNvPr id="10" name="Picture Placeholder 9" descr="A person standing in front of a shop&#10;&#10;Description generated with very high confidence">
            <a:extLst>
              <a:ext uri="{FF2B5EF4-FFF2-40B4-BE49-F238E27FC236}">
                <a16:creationId xmlns:a16="http://schemas.microsoft.com/office/drawing/2014/main" id="{377A4C39-EFA1-4CE5-B115-613FAA802F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2" r="14572"/>
          <a:stretch>
            <a:fillRect/>
          </a:stretch>
        </p:blipFill>
        <p:spPr/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341006-FF11-43DA-866C-D6736D861F7D}"/>
              </a:ext>
            </a:extLst>
          </p:cNvPr>
          <p:cNvCxnSpPr/>
          <p:nvPr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98164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49FD4C-D80C-224F-A61E-661F55D1C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5417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74EF0D-B4BF-4101-9573-3D3BB639C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Trials and Tribulations of Using Docassemble in Production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390F043-2FE7-40B3-B07D-2C5F7BCADF2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3918" y="2093931"/>
            <a:ext cx="11439975" cy="3616448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Challenging when deployment model deviates from examples.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Moving to RDS requires familiarity with Docassemble initialization.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Potential impact of updating not well understood.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Some defaults may not be sensible (encrypted interviews)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Ability to meet enterprise security requirements.</a:t>
            </a:r>
          </a:p>
        </p:txBody>
      </p:sp>
    </p:spTree>
    <p:extLst>
      <p:ext uri="{BB962C8B-B14F-4D97-AF65-F5344CB8AC3E}">
        <p14:creationId xmlns:p14="http://schemas.microsoft.com/office/powerpoint/2010/main" val="156175760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DD138A-1EF8-44A2-85FD-2FCD5050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699" y="221025"/>
            <a:ext cx="11809412" cy="861576"/>
          </a:xfrm>
        </p:spPr>
        <p:txBody>
          <a:bodyPr/>
          <a:lstStyle/>
          <a:p>
            <a:r>
              <a:rPr lang="en-US" dirty="0"/>
              <a:t>How to get smaller firms on board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B96C2E-E6F2-4EA8-8C32-0FF25E0E5D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4380" y="2349500"/>
            <a:ext cx="6762893" cy="2159000"/>
          </a:xfrm>
        </p:spPr>
        <p:txBody>
          <a:bodyPr/>
          <a:lstStyle/>
          <a:p>
            <a:r>
              <a:rPr lang="en-US" dirty="0"/>
              <a:t>Intake is the gateway drug to document automation.</a:t>
            </a:r>
          </a:p>
        </p:txBody>
      </p:sp>
      <p:pic>
        <p:nvPicPr>
          <p:cNvPr id="10" name="Picture Placeholder 9" descr="A person standing in front of a shop&#10;&#10;Description generated with very high confidence">
            <a:extLst>
              <a:ext uri="{FF2B5EF4-FFF2-40B4-BE49-F238E27FC236}">
                <a16:creationId xmlns:a16="http://schemas.microsoft.com/office/drawing/2014/main" id="{377A4C39-EFA1-4CE5-B115-613FAA802F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72" r="14572"/>
          <a:stretch>
            <a:fillRect/>
          </a:stretch>
        </p:blipFill>
        <p:spPr/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341006-FF11-43DA-866C-D6736D861F7D}"/>
              </a:ext>
            </a:extLst>
          </p:cNvPr>
          <p:cNvCxnSpPr/>
          <p:nvPr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25747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74EF0D-B4BF-4101-9573-3D3BB639C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04800"/>
            <a:ext cx="10990263" cy="738664"/>
          </a:xfrm>
        </p:spPr>
        <p:txBody>
          <a:bodyPr/>
          <a:lstStyle/>
          <a:p>
            <a:r>
              <a:rPr lang="en-US" dirty="0"/>
              <a:t>Common use cases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390F043-2FE7-40B3-B07D-2C5F7BCADF2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3918" y="2093931"/>
            <a:ext cx="11439975" cy="3616448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Intake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Free web tools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Capture revenue and increase </a:t>
            </a:r>
            <a:r>
              <a:rPr lang="en-US" b="1" i="1" dirty="0"/>
              <a:t>volume</a:t>
            </a:r>
            <a:r>
              <a:rPr lang="en-US" dirty="0"/>
              <a:t> through Stripe integration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Branded client portals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Full scope workflow management</a:t>
            </a:r>
          </a:p>
        </p:txBody>
      </p:sp>
    </p:spTree>
    <p:extLst>
      <p:ext uri="{BB962C8B-B14F-4D97-AF65-F5344CB8AC3E}">
        <p14:creationId xmlns:p14="http://schemas.microsoft.com/office/powerpoint/2010/main" val="159374664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74EF0D-B4BF-4101-9573-3D3BB639C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user research on efficiency, quality &amp; revenue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390F043-2FE7-40B3-B07D-2C5F7BCADF2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3918" y="2093931"/>
            <a:ext cx="11439975" cy="3616448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Cuts document prep time by 85%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Cuts error rate down to nearly zero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Increases potential volume 10x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Revenue boosts between $100 to $15k/month in first few months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dirty="0"/>
              <a:t>Work-life balance and job satisfaction…priceless</a:t>
            </a:r>
          </a:p>
        </p:txBody>
      </p:sp>
    </p:spTree>
    <p:extLst>
      <p:ext uri="{BB962C8B-B14F-4D97-AF65-F5344CB8AC3E}">
        <p14:creationId xmlns:p14="http://schemas.microsoft.com/office/powerpoint/2010/main" val="319136080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74EF0D-B4BF-4101-9573-3D3BB639C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04800"/>
            <a:ext cx="10990263" cy="738664"/>
          </a:xfrm>
        </p:spPr>
        <p:txBody>
          <a:bodyPr/>
          <a:lstStyle/>
          <a:p>
            <a:r>
              <a:rPr lang="en-US" dirty="0"/>
              <a:t>Case studies</a:t>
            </a:r>
          </a:p>
        </p:txBody>
      </p:sp>
      <p:pic>
        <p:nvPicPr>
          <p:cNvPr id="3" name="Picture 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BEE4859-5F15-044D-91FD-E5CA6DDB4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37563"/>
            <a:ext cx="12188825" cy="532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932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3E6B-3C05-4824-89A5-17C24D8F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C50C51-8C16-4F2D-BFA0-6B2E2F87B3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1055" y="1482436"/>
            <a:ext cx="9434945" cy="4343391"/>
          </a:xfrm>
        </p:spPr>
        <p:txBody>
          <a:bodyPr/>
          <a:lstStyle/>
          <a:p>
            <a:pPr lvl="0"/>
            <a:r>
              <a:rPr lang="en-US" dirty="0"/>
              <a:t>Background and Landscape.	3-5</a:t>
            </a:r>
          </a:p>
          <a:p>
            <a:pPr lvl="0"/>
            <a:r>
              <a:rPr lang="en-US" dirty="0"/>
              <a:t>What We love about Docassemble.	6</a:t>
            </a:r>
          </a:p>
          <a:p>
            <a:pPr lvl="0"/>
            <a:r>
              <a:rPr lang="en-US" dirty="0"/>
              <a:t>Lessons Learned.	9</a:t>
            </a:r>
          </a:p>
          <a:p>
            <a:pPr lvl="0"/>
            <a:r>
              <a:rPr lang="en-US" dirty="0"/>
              <a:t>Ideas to Make Docassemble Even Cooler.	12</a:t>
            </a:r>
          </a:p>
        </p:txBody>
      </p:sp>
    </p:spTree>
    <p:extLst>
      <p:ext uri="{BB962C8B-B14F-4D97-AF65-F5344CB8AC3E}">
        <p14:creationId xmlns:p14="http://schemas.microsoft.com/office/powerpoint/2010/main" val="238243304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2AF60-8D12-734F-90B3-BB3FD69B65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Ideas to Make Docassemble Even Cooler.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F25B7E-D282-9E4E-B56D-89576E0DC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223" y="568868"/>
            <a:ext cx="2934690" cy="3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5960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CA12A4-A1FC-8E47-8A6A-C8FB0A050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Ideas for the future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676CF6-C318-724D-8C84-F3E6861DD05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3918" y="1435127"/>
            <a:ext cx="11439975" cy="4343369"/>
          </a:xfrm>
        </p:spPr>
        <p:txBody>
          <a:bodyPr/>
          <a:lstStyle/>
          <a:p>
            <a:r>
              <a:rPr lang="en-US"/>
              <a:t>Security Testing.</a:t>
            </a:r>
          </a:p>
          <a:p>
            <a:r>
              <a:rPr lang="en-US"/>
              <a:t>Setup 501(c)(3) for donations and project support.</a:t>
            </a:r>
          </a:p>
          <a:p>
            <a:r>
              <a:rPr lang="en-US"/>
              <a:t>UML Diagram of Application Flow, Graph Database Integration.  </a:t>
            </a:r>
          </a:p>
          <a:p>
            <a:r>
              <a:rPr lang="en-US"/>
              <a:t>Continue to build a library of useful Python functions.</a:t>
            </a:r>
          </a:p>
          <a:p>
            <a:r>
              <a:rPr lang="en-US"/>
              <a:t>Keep a history of the Docassemble slack channels.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4313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697B77E-6C71-4DE3-AF6A-5E71DE23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49AE839-C234-496B-9C7A-C00427D02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9912" y="292598"/>
            <a:ext cx="11049000" cy="735739"/>
          </a:xfrm>
          <a:solidFill>
            <a:schemeClr val="bg1"/>
          </a:solidFill>
        </p:spPr>
        <p:txBody>
          <a:bodyPr/>
          <a:lstStyle/>
          <a:p>
            <a:r>
              <a:rPr lang="en-US" b="1" cap="all"/>
              <a:t>LAW FIRM MODELS FOR DOCASSEMBLE: SUSTAINABILITY, METRICS, INTEGRATIONS, AND BUY-IN</a:t>
            </a:r>
          </a:p>
          <a:p>
            <a:endParaRPr lang="en-US" b="1" cap="all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3632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499D8C9-B715-4A21-8F55-053AF212468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>
          <a:xfrm flipH="1">
            <a:off x="0" y="-1"/>
            <a:ext cx="12188825" cy="685800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4292A3-84E8-491B-9831-142F7FBA7166}"/>
              </a:ext>
            </a:extLst>
          </p:cNvPr>
          <p:cNvSpPr/>
          <p:nvPr/>
        </p:nvSpPr>
        <p:spPr>
          <a:xfrm>
            <a:off x="0" y="0"/>
            <a:ext cx="12188825" cy="1409700"/>
          </a:xfrm>
          <a:prstGeom prst="rect">
            <a:avLst/>
          </a:prstGeom>
          <a:solidFill>
            <a:schemeClr val="accent5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FBBA07-EA2B-49C7-95A5-558A7838E9C3}"/>
              </a:ext>
            </a:extLst>
          </p:cNvPr>
          <p:cNvSpPr/>
          <p:nvPr/>
        </p:nvSpPr>
        <p:spPr>
          <a:xfrm>
            <a:off x="-1" y="0"/>
            <a:ext cx="12188826" cy="14191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E9F7D04-B5CD-4C66-9339-56C2F050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E8E49C-F5B3-4D60-A8ED-FEC0CC81F51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1380419"/>
            <a:ext cx="10627880" cy="5346693"/>
          </a:xfrm>
        </p:spPr>
        <p:txBody>
          <a:bodyPr tIns="0" rIns="182880" bIns="0"/>
          <a:lstStyle/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/>
              <a:t>Partner with King &amp; Spalding; Colleague Consultant at K&amp;S (Formerly VA Security Expert). 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/>
              <a:t>Learned Python participating in CTFs.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/>
              <a:t>Expert systems around 2001. Intrigued by Shyster (written by James Popple) available at </a:t>
            </a:r>
            <a:r>
              <a:rPr lang="en-US">
                <a:hlinkClick r:id="rId4"/>
              </a:rPr>
              <a:t>http://users.cecs.anu.edu.au/~James.Popple/publications/books/shyster.pdf</a:t>
            </a:r>
            <a:endParaRPr lang="en-US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/>
              <a:t>Focus on privacy and security compliance and breaches.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/>
              <a:t>Interested ontological insights and nature of consciousness; most work is simple.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B97FC6F-765B-4274-B949-E335182758E0}"/>
              </a:ext>
            </a:extLst>
          </p:cNvPr>
          <p:cNvSpPr txBox="1"/>
          <p:nvPr/>
        </p:nvSpPr>
        <p:spPr>
          <a:xfrm>
            <a:off x="3028950" y="6400801"/>
            <a:ext cx="3086100" cy="228600"/>
          </a:xfrm>
          <a:prstGeom prst="rect">
            <a:avLst/>
          </a:prstGeom>
        </p:spPr>
        <p:txBody>
          <a:bodyPr vert="horz" lIns="91436" tIns="45719" rIns="91436" bIns="45719" rtlCol="0" anchor="ctr"/>
          <a:lstStyle>
            <a:defPPr>
              <a:defRPr lang="en-US"/>
            </a:defPPr>
            <a:lvl1pPr marL="0" algn="ctr" defTabSz="1218895" rtl="0" eaLnBrk="1" fontAlgn="t" latinLnBrk="0" hangingPunct="1">
              <a:defRPr sz="700" kern="1200">
                <a:solidFill>
                  <a:schemeClr val="bg1">
                    <a:lumMod val="50000"/>
                  </a:schemeClr>
                </a:solidFill>
                <a:latin typeface="+mn-lt"/>
                <a:ea typeface="Arial"/>
                <a:cs typeface="Arial"/>
              </a:defRPr>
            </a:lvl1pPr>
            <a:lvl2pPr marL="609447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89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343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79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238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68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132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58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342885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2F2998-8E7F-423A-92CB-C4030BA7CA42}"/>
              </a:ext>
            </a:extLst>
          </p:cNvPr>
          <p:cNvCxnSpPr/>
          <p:nvPr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9844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499D8C9-B715-4A21-8F55-053AF212468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>
          <a:xfrm flipH="1">
            <a:off x="0" y="-1"/>
            <a:ext cx="12188825" cy="685800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4292A3-84E8-491B-9831-142F7FBA7166}"/>
              </a:ext>
            </a:extLst>
          </p:cNvPr>
          <p:cNvSpPr/>
          <p:nvPr/>
        </p:nvSpPr>
        <p:spPr>
          <a:xfrm>
            <a:off x="0" y="0"/>
            <a:ext cx="12188825" cy="1409700"/>
          </a:xfrm>
          <a:prstGeom prst="rect">
            <a:avLst/>
          </a:prstGeom>
          <a:solidFill>
            <a:schemeClr val="accent5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FBBA07-EA2B-49C7-95A5-558A7838E9C3}"/>
              </a:ext>
            </a:extLst>
          </p:cNvPr>
          <p:cNvSpPr/>
          <p:nvPr/>
        </p:nvSpPr>
        <p:spPr>
          <a:xfrm>
            <a:off x="-1" y="0"/>
            <a:ext cx="12188826" cy="14191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E9F7D04-B5CD-4C66-9339-56C2F050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E8E49C-F5B3-4D60-A8ED-FEC0CC81F51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1380419"/>
            <a:ext cx="10627880" cy="5346693"/>
          </a:xfrm>
        </p:spPr>
        <p:txBody>
          <a:bodyPr tIns="0" rIns="182880" bIns="0"/>
          <a:lstStyle/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Co-Founder of Documate (a no-code platform for building Docassemble interviews).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Formerly IP and employment litigator at Sidley Austin.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Discovered document assembly through legal aid work (HelpSelf Legal platform).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Goal to make Docassemble accessible to everyone through secure setup and teaching code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B97FC6F-765B-4274-B949-E335182758E0}"/>
              </a:ext>
            </a:extLst>
          </p:cNvPr>
          <p:cNvSpPr txBox="1"/>
          <p:nvPr/>
        </p:nvSpPr>
        <p:spPr>
          <a:xfrm>
            <a:off x="3028950" y="6400801"/>
            <a:ext cx="3086100" cy="228600"/>
          </a:xfrm>
          <a:prstGeom prst="rect">
            <a:avLst/>
          </a:prstGeom>
        </p:spPr>
        <p:txBody>
          <a:bodyPr vert="horz" lIns="91436" tIns="45719" rIns="91436" bIns="45719" rtlCol="0" anchor="ctr"/>
          <a:lstStyle>
            <a:defPPr>
              <a:defRPr lang="en-US"/>
            </a:defPPr>
            <a:lvl1pPr marL="0" algn="ctr" defTabSz="1218895" rtl="0" eaLnBrk="1" fontAlgn="t" latinLnBrk="0" hangingPunct="1">
              <a:defRPr sz="700" kern="1200">
                <a:solidFill>
                  <a:schemeClr val="bg1">
                    <a:lumMod val="50000"/>
                  </a:schemeClr>
                </a:solidFill>
                <a:latin typeface="+mn-lt"/>
                <a:ea typeface="Arial"/>
                <a:cs typeface="Arial"/>
              </a:defRPr>
            </a:lvl1pPr>
            <a:lvl2pPr marL="609447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89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343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79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238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685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132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580" algn="l" defTabSz="121889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342885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2F2998-8E7F-423A-92CB-C4030BA7CA42}"/>
              </a:ext>
            </a:extLst>
          </p:cNvPr>
          <p:cNvCxnSpPr/>
          <p:nvPr/>
        </p:nvCxnSpPr>
        <p:spPr>
          <a:xfrm>
            <a:off x="356738" y="1211941"/>
            <a:ext cx="4572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11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CDD0ACB3-E50D-4FC3-97F2-867F3EE0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of Professions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55ED140-9951-46F1-99AA-68A49CEBF2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3590" y="1583604"/>
            <a:ext cx="9697005" cy="3951287"/>
          </a:xfrm>
        </p:spPr>
        <p:txBody>
          <a:bodyPr/>
          <a:lstStyle/>
          <a:p>
            <a:r>
              <a:rPr lang="en-US"/>
              <a:t>“	[t]he future has already arrived. It’s just not evenly distributed yet.” </a:t>
            </a:r>
          </a:p>
          <a:p>
            <a:r>
              <a:rPr lang="en-US" sz="3600"/>
              <a:t>― </a:t>
            </a:r>
            <a:r>
              <a:rPr lang="en-US" sz="3600" b="1"/>
              <a:t>Richard Susskind</a:t>
            </a:r>
            <a:r>
              <a:rPr lang="en-US" sz="3600"/>
              <a:t>, The Future of the Professions: How Technology Will Transform the Work of Human Experts</a:t>
            </a:r>
            <a:endParaRPr lang="en-US" sz="3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3905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84FE0E9-1E34-4B8A-A577-635522539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Landscape.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D707859-FB04-49F1-A4CF-716A8F1EAE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0" y="1348264"/>
            <a:ext cx="12188825" cy="5740033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b="1"/>
              <a:t>Innovation required, </a:t>
            </a:r>
            <a:r>
              <a:rPr lang="en-US"/>
              <a:t>need to give people a product to sell, and/ or buy.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b="1"/>
              <a:t>Law firms are ripe for disruption,</a:t>
            </a:r>
            <a:r>
              <a:rPr lang="en-US"/>
              <a:t> firms technology handicapped.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Need product that makes </a:t>
            </a:r>
            <a:r>
              <a:rPr lang="en-US" b="1"/>
              <a:t>your client look good</a:t>
            </a:r>
            <a:r>
              <a:rPr lang="en-US"/>
              <a:t>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b="1"/>
              <a:t>Hours remain the key arbiter of value</a:t>
            </a:r>
            <a:r>
              <a:rPr lang="en-US"/>
              <a:t>, clients however continue to expect more– </a:t>
            </a:r>
            <a:r>
              <a:rPr lang="en-US" b="1"/>
              <a:t>the More for Less Problem</a:t>
            </a:r>
            <a:r>
              <a:rPr lang="en-US"/>
              <a:t>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b="1"/>
              <a:t>Cost Matters: </a:t>
            </a:r>
            <a:r>
              <a:rPr lang="en-US"/>
              <a:t>Jnana (now Neota) ($$$$) (inference corporation), Adobe LiveCycle ($$$), Orbeon Forms ($) (Interviews) &amp; Altova StyleVision ($$) for report generation, and now Docassemble (free).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/>
              <a:t>Build something that you can leverage to fulfill current client needs.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64018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1A5BAD7C-9A9B-BC4D-827C-89D9C9A7272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" b="1150"/>
          <a:stretch>
            <a:fillRect/>
          </a:stretch>
        </p:blipFill>
        <p:spPr>
          <a:xfrm>
            <a:off x="2651557" y="203556"/>
            <a:ext cx="6885710" cy="64508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4290595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EFFF96-3E33-4453-A633-07F751B84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Docassemble is awesome.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22F77A9-39A0-45E5-8FB3-40FE22C491E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414820"/>
            <a:ext cx="8409709" cy="4402123"/>
          </a:xfrm>
        </p:spPr>
        <p:txBody>
          <a:bodyPr/>
          <a:lstStyle/>
          <a:p>
            <a:pPr lvl="0"/>
            <a:r>
              <a:rPr lang="en-US"/>
              <a:t>Open Source; Componentized; Object Oriented; No Blackbox; No vendor lock-in.</a:t>
            </a:r>
          </a:p>
          <a:p>
            <a:pPr lvl="0"/>
            <a:r>
              <a:rPr lang="en-US"/>
              <a:t>Leverages common technologies, and components. </a:t>
            </a:r>
          </a:p>
          <a:p>
            <a:pPr lvl="0"/>
            <a:r>
              <a:rPr lang="en-US"/>
              <a:t>Includes document generation, where templates can be created/ edited in Microsoft Word using Jinga.</a:t>
            </a:r>
          </a:p>
          <a:p>
            <a:pPr lvl="0"/>
            <a:r>
              <a:rPr lang="en-US"/>
              <a:t>Handles complicated iterative data structures very well.  Historically this has been one of my biggest problems.</a:t>
            </a:r>
          </a:p>
          <a:p>
            <a:pPr lvl="0"/>
            <a:r>
              <a:rPr lang="en-US"/>
              <a:t>Able to start small and scale up.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6CAD839D-148F-5B4A-B6FE-68F4215D2A7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" r="275"/>
          <a:stretch>
            <a:fillRect/>
          </a:stretch>
        </p:blipFill>
        <p:spPr/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646838F-2134-E847-A396-38A3EBAF8814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281" y="4106069"/>
            <a:ext cx="1714500" cy="1727200"/>
          </a:xfrm>
        </p:spPr>
      </p:pic>
    </p:spTree>
    <p:extLst>
      <p:ext uri="{BB962C8B-B14F-4D97-AF65-F5344CB8AC3E}">
        <p14:creationId xmlns:p14="http://schemas.microsoft.com/office/powerpoint/2010/main" val="173468127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EFFF96-3E33-4453-A633-07F751B84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Docassemble is awesome.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22F77A9-39A0-45E5-8FB3-40FE22C491E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414820"/>
            <a:ext cx="8409709" cy="4402123"/>
          </a:xfrm>
        </p:spPr>
        <p:txBody>
          <a:bodyPr/>
          <a:lstStyle/>
          <a:p>
            <a:pPr marL="457200" lvl="0" indent="-457200">
              <a:buFontTx/>
              <a:buChar char="-"/>
            </a:pPr>
            <a:endParaRPr lang="en-US" dirty="0"/>
          </a:p>
          <a:p>
            <a:pPr marL="457200" lvl="0" indent="-457200">
              <a:buFontTx/>
              <a:buChar char="-"/>
            </a:pPr>
            <a:r>
              <a:rPr lang="en-US" dirty="0"/>
              <a:t>Non-technical folks can use Docassemble!</a:t>
            </a:r>
          </a:p>
          <a:p>
            <a:pPr marL="457200" lvl="0" indent="-457200">
              <a:buFontTx/>
              <a:buChar char="-"/>
            </a:pPr>
            <a:r>
              <a:rPr lang="en-US" dirty="0"/>
              <a:t>Start with simple use cases </a:t>
            </a:r>
            <a:endParaRPr lang="en-US" dirty="0">
              <a:sym typeface="Wingdings" pitchFamily="2" charset="2"/>
            </a:endParaRPr>
          </a:p>
          <a:p>
            <a:pPr marL="457200" lvl="0" indent="-457200">
              <a:buFontTx/>
              <a:buChar char="-"/>
            </a:pPr>
            <a:r>
              <a:rPr lang="en-US" dirty="0">
                <a:sym typeface="Wingdings" pitchFamily="2" charset="2"/>
              </a:rPr>
              <a:t>Learn with the system  Complexity</a:t>
            </a:r>
            <a:endParaRPr lang="en-US" dirty="0"/>
          </a:p>
          <a:p>
            <a:pPr marL="457200" lvl="0" indent="-457200">
              <a:buFontTx/>
              <a:buChar char="-"/>
            </a:pPr>
            <a:r>
              <a:rPr lang="en-US" dirty="0"/>
              <a:t>Infinite complexity through API, </a:t>
            </a:r>
            <a:r>
              <a:rPr lang="en-US" dirty="0" err="1"/>
              <a:t>oauth</a:t>
            </a:r>
            <a:r>
              <a:rPr lang="en-US" dirty="0"/>
              <a:t>, webhooks, and other integrations</a:t>
            </a:r>
          </a:p>
          <a:p>
            <a:pPr marL="457200" lvl="0" indent="-457200">
              <a:buFontTx/>
              <a:buChar char="-"/>
            </a:pPr>
            <a:r>
              <a:rPr lang="en-US" dirty="0"/>
              <a:t>Accessibility features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6CAD839D-148F-5B4A-B6FE-68F4215D2A7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" r="275"/>
          <a:stretch>
            <a:fillRect/>
          </a:stretch>
        </p:blipFill>
        <p:spPr/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646838F-2134-E847-A396-38A3EBAF8814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281" y="4106069"/>
            <a:ext cx="1714500" cy="1727200"/>
          </a:xfrm>
        </p:spPr>
      </p:pic>
    </p:spTree>
    <p:extLst>
      <p:ext uri="{BB962C8B-B14F-4D97-AF65-F5344CB8AC3E}">
        <p14:creationId xmlns:p14="http://schemas.microsoft.com/office/powerpoint/2010/main" val="306106523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10.0.17134.0"/>
  <p:tag name="AS_RELEASE_DATE" val="2017.05.17"/>
  <p:tag name="AS_TITLE" val="Aspose.Slides for .NET 4.0"/>
  <p:tag name="AS_VERSION" val="17.5"/>
</p:tagLst>
</file>

<file path=ppt/theme/theme1.xml><?xml version="1.0" encoding="utf-8"?>
<a:theme xmlns:a="http://schemas.openxmlformats.org/drawingml/2006/main" name="K&amp;S Widescreen Template">
  <a:themeElements>
    <a:clrScheme name="King &amp; Spalding">
      <a:dk1>
        <a:srgbClr val="000000"/>
      </a:dk1>
      <a:lt1>
        <a:srgbClr val="FFFFFF"/>
      </a:lt1>
      <a:dk2>
        <a:srgbClr val="483733"/>
      </a:dk2>
      <a:lt2>
        <a:srgbClr val="E2E3DE"/>
      </a:lt2>
      <a:accent1>
        <a:srgbClr val="F96800"/>
      </a:accent1>
      <a:accent2>
        <a:srgbClr val="E8A33F"/>
      </a:accent2>
      <a:accent3>
        <a:srgbClr val="0ABFAA"/>
      </a:accent3>
      <a:accent4>
        <a:srgbClr val="98E4DC"/>
      </a:accent4>
      <a:accent5>
        <a:srgbClr val="00BBEB"/>
      </a:accent5>
      <a:accent6>
        <a:srgbClr val="BFE3EE"/>
      </a:accent6>
      <a:hlink>
        <a:srgbClr val="0563C1"/>
      </a:hlink>
      <a:folHlink>
        <a:srgbClr val="954F72"/>
      </a:folHlink>
    </a:clrScheme>
    <a:fontScheme name="King &amp; Spalding">
      <a:majorFont>
        <a:latin typeface="Georgia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bg1">
              <a:lumMod val="75000"/>
            </a:schemeClr>
          </a:solidFill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</TotalTime>
  <Words>880</Words>
  <Application>Microsoft Macintosh PowerPoint</Application>
  <PresentationFormat>Custom</PresentationFormat>
  <Paragraphs>118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Georgia</vt:lpstr>
      <vt:lpstr>K&amp;S Widescreen Template</vt:lpstr>
      <vt:lpstr>LAW FIRM MODELS FOR DOCASSEMBLE: SUSTAINABILITY, METRICS, INTEGRATIONS, AND BUY-IN </vt:lpstr>
      <vt:lpstr>Agenda</vt:lpstr>
      <vt:lpstr>Background</vt:lpstr>
      <vt:lpstr>Background</vt:lpstr>
      <vt:lpstr>Future of Professions</vt:lpstr>
      <vt:lpstr>Landscape.</vt:lpstr>
      <vt:lpstr>PowerPoint Presentation</vt:lpstr>
      <vt:lpstr>Docassemble is awesome.</vt:lpstr>
      <vt:lpstr>Docassemble is awesome.</vt:lpstr>
      <vt:lpstr>PowerPoint Presentation</vt:lpstr>
      <vt:lpstr>Practical Knowledge Engineering</vt:lpstr>
      <vt:lpstr>Keys to Success with Expert Systems</vt:lpstr>
      <vt:lpstr>About our use case.</vt:lpstr>
      <vt:lpstr>PowerPoint Presentation</vt:lpstr>
      <vt:lpstr>Trials and Tribulations of Using Docassemble in Production</vt:lpstr>
      <vt:lpstr>How to get smaller firms on board</vt:lpstr>
      <vt:lpstr>Common use cases</vt:lpstr>
      <vt:lpstr>Our user research on efficiency, quality &amp; revenue </vt:lpstr>
      <vt:lpstr>Case studies</vt:lpstr>
      <vt:lpstr>PowerPoint Presentation</vt:lpstr>
      <vt:lpstr>Ideas for the future</vt:lpstr>
      <vt:lpstr>Questions</vt:lpstr>
    </vt:vector>
  </TitlesOfParts>
  <Company>King &amp; Spalding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K&amp;S Author</dc:creator>
  <cp:lastModifiedBy>Dorna Moini</cp:lastModifiedBy>
  <cp:revision>14</cp:revision>
  <dcterms:created xsi:type="dcterms:W3CDTF">2019-06-18T11:59:38Z</dcterms:created>
  <dcterms:modified xsi:type="dcterms:W3CDTF">2019-06-20T20:22:31Z</dcterms:modified>
</cp:coreProperties>
</file>

<file path=docProps/thumbnail.jpeg>
</file>